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2"/>
  </p:sldMasterIdLst>
  <p:notesMasterIdLst>
    <p:notesMasterId r:id="rId36"/>
  </p:notesMasterIdLst>
  <p:sldIdLst>
    <p:sldId id="256" r:id="rId3"/>
    <p:sldId id="259" r:id="rId4"/>
    <p:sldId id="294" r:id="rId5"/>
    <p:sldId id="292" r:id="rId6"/>
    <p:sldId id="312" r:id="rId7"/>
    <p:sldId id="293" r:id="rId8"/>
    <p:sldId id="295" r:id="rId9"/>
    <p:sldId id="302" r:id="rId10"/>
    <p:sldId id="313" r:id="rId11"/>
    <p:sldId id="296" r:id="rId12"/>
    <p:sldId id="297" r:id="rId13"/>
    <p:sldId id="298" r:id="rId14"/>
    <p:sldId id="299" r:id="rId15"/>
    <p:sldId id="286" r:id="rId16"/>
    <p:sldId id="314" r:id="rId17"/>
    <p:sldId id="315" r:id="rId18"/>
    <p:sldId id="288" r:id="rId19"/>
    <p:sldId id="304" r:id="rId20"/>
    <p:sldId id="300" r:id="rId21"/>
    <p:sldId id="301" r:id="rId22"/>
    <p:sldId id="316" r:id="rId23"/>
    <p:sldId id="289" r:id="rId24"/>
    <p:sldId id="268" r:id="rId25"/>
    <p:sldId id="306" r:id="rId26"/>
    <p:sldId id="305" r:id="rId27"/>
    <p:sldId id="317" r:id="rId28"/>
    <p:sldId id="307" r:id="rId29"/>
    <p:sldId id="308" r:id="rId30"/>
    <p:sldId id="309" r:id="rId31"/>
    <p:sldId id="310" r:id="rId32"/>
    <p:sldId id="311" r:id="rId33"/>
    <p:sldId id="281" r:id="rId34"/>
    <p:sldId id="262" r:id="rId35"/>
  </p:sldIdLst>
  <p:sldSz cx="9144000" cy="6858000" type="screen4x3"/>
  <p:notesSz cx="6858000" cy="9144000"/>
  <p:embeddedFontLst>
    <p:embeddedFont>
      <p:font typeface="新宋体" panose="02010609030101010101" pitchFamily="49" charset="-122"/>
      <p:regular r:id="rId37"/>
    </p:embeddedFont>
    <p:embeddedFont>
      <p:font typeface="华文行楷" panose="02010800040101010101" pitchFamily="2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宋体" panose="02010600030101010101" pitchFamily="2" charset="-122"/>
      <p:regular r:id="rId43"/>
    </p:embeddedFont>
    <p:embeddedFont>
      <p:font typeface="Source Sans Pro" panose="020B060402020202020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Microsoft YaHei Light" panose="020B0502040204020203" pitchFamily="34" charset="-122"/>
      <p:regular r:id="rId51"/>
    </p:embeddedFont>
    <p:embeddedFont>
      <p:font typeface="Roboto Slab" panose="020B0604020202020204" charset="0"/>
      <p:regular r:id="rId52"/>
      <p:bold r:id="rId53"/>
    </p:embeddedFont>
    <p:embeddedFont>
      <p:font typeface="汉仪书宋一简" panose="02010609000101010101" pitchFamily="49" charset="-122"/>
      <p:regular r:id="rId54"/>
    </p:embeddedFont>
    <p:embeddedFont>
      <p:font typeface="HYDianYaTiJ" panose="00020600040101010101" pitchFamily="18" charset="-122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86CE75-36F0-463F-BAFE-5B5BA91EAC32}">
  <a:tblStyle styleId="{7E86CE75-36F0-463F-BAFE-5B5BA91EA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0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0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18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43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529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241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34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7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7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44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184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8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51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30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7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12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26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6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01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6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4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9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1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7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2F071F06-495A-4901-AEE6-18774E2157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0854" y="6213932"/>
            <a:ext cx="3185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800" dirty="0">
                <a:latin typeface="华文行楷" pitchFamily="2" charset="-122"/>
                <a:ea typeface="华文行楷" pitchFamily="2" charset="-122"/>
              </a:rPr>
              <a:t>北京航空航天大学计算机学院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523E650F-2188-4B00-B169-62C9ADDF76F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0854" y="6550222"/>
            <a:ext cx="55948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School</a:t>
            </a:r>
            <a:r>
              <a:rPr lang="en-US" altLang="zh-CN" baseline="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of  Computer Science &amp; Engineering</a:t>
            </a:r>
            <a:r>
              <a:rPr lang="en-US" altLang="zh-CN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,</a:t>
            </a:r>
            <a:r>
              <a:rPr lang="zh-CN" altLang="en-US" dirty="0">
                <a:latin typeface="Roboto Slab" panose="020B0604020202020204" charset="0"/>
                <a:ea typeface="Roboto Slab" panose="02010600030101010101" charset="0"/>
                <a:cs typeface="Calibri Light" panose="020F0302020204030204" pitchFamily="34" charset="0"/>
              </a:rPr>
              <a:t> </a:t>
            </a:r>
            <a:r>
              <a:rPr lang="en-US" altLang="zh-CN" dirty="0" err="1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Beihang</a:t>
            </a:r>
            <a:r>
              <a:rPr lang="en-US" altLang="zh-CN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University</a:t>
            </a:r>
            <a:endParaRPr lang="zh-CN" altLang="en-US" dirty="0">
              <a:latin typeface="Roboto Slab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28" name="Picture 9" descr="校徽blue">
            <a:extLst>
              <a:ext uri="{FF2B5EF4-FFF2-40B4-BE49-F238E27FC236}">
                <a16:creationId xmlns:a16="http://schemas.microsoft.com/office/drawing/2014/main" id="{25A191BC-EAAD-4CBB-BC42-1D5E38D173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3932"/>
            <a:ext cx="644066" cy="6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3FE94E3-FEFA-4970-AADD-AA6505E9B3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339014"/>
            <a:ext cx="25186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>
                <a:latin typeface="华文行楷" pitchFamily="2" charset="-122"/>
                <a:ea typeface="华文行楷" pitchFamily="2" charset="-122"/>
              </a:rPr>
              <a:t>北京航空航天大学计算机学院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8C9ED71-70D3-4AC9-BDA7-6FED1B1EE1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596389"/>
            <a:ext cx="4434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School</a:t>
            </a:r>
            <a:r>
              <a:rPr lang="en-US" altLang="zh-CN" sz="1100" baseline="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of  Computer Science &amp; Engineering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,</a:t>
            </a:r>
            <a:r>
              <a:rPr lang="zh-CN" altLang="en-US" sz="1100" dirty="0">
                <a:latin typeface="Roboto Slab" panose="020B0604020202020204" charset="0"/>
                <a:ea typeface="Roboto Slab" panose="02010600030101010101" charset="0"/>
                <a:cs typeface="Calibri Light" panose="020F0302020204030204" pitchFamily="34" charset="0"/>
              </a:rPr>
              <a:t> </a:t>
            </a:r>
            <a:r>
              <a:rPr lang="en-US" altLang="zh-CN" sz="1100" dirty="0" err="1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Beihang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University</a:t>
            </a:r>
            <a:endParaRPr lang="zh-CN" altLang="en-US" sz="1100" dirty="0">
              <a:latin typeface="Roboto Slab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6" name="Picture 9" descr="校徽blue">
            <a:extLst>
              <a:ext uri="{FF2B5EF4-FFF2-40B4-BE49-F238E27FC236}">
                <a16:creationId xmlns:a16="http://schemas.microsoft.com/office/drawing/2014/main" id="{A99DDA75-3C48-4CE7-9FA7-3A63A0E3DA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9014"/>
            <a:ext cx="518984" cy="51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“nlp word cloud”的图片搜索结果">
            <a:extLst>
              <a:ext uri="{FF2B5EF4-FFF2-40B4-BE49-F238E27FC236}">
                <a16:creationId xmlns:a16="http://schemas.microsoft.com/office/drawing/2014/main" id="{1FE2651C-81B0-42F0-BA2F-0DD4FC90FB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8" b="13269"/>
          <a:stretch/>
        </p:blipFill>
        <p:spPr bwMode="auto">
          <a:xfrm>
            <a:off x="5125581" y="0"/>
            <a:ext cx="4018419" cy="200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 hasCustomPrompt="1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dirty="0" smtClean="0"/>
              <a:t>2 </a:t>
            </a:r>
            <a:r>
              <a:rPr lang="zh-CN" altLang="en-US" dirty="0" smtClean="0"/>
              <a:t>标题</a:t>
            </a:r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 hasCustomPrompt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ct val="120000"/>
              <a:buChar char="◎"/>
              <a:defRPr sz="2000" baseline="0">
                <a:latin typeface="HYDianYaTiJ" panose="00020600040101010101" pitchFamily="18" charset="-122"/>
                <a:ea typeface="HYDianYaTiJ" panose="00020600040101010101" pitchFamily="18" charset="-122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r>
              <a:rPr lang="zh-CN" altLang="en-US" dirty="0" smtClean="0"/>
              <a:t>添加内容 </a:t>
            </a:r>
            <a:r>
              <a:rPr lang="en-US" altLang="zh-CN" dirty="0" smtClean="0"/>
              <a:t>your </a:t>
            </a:r>
            <a:r>
              <a:rPr lang="en-US" altLang="zh-CN" dirty="0" err="1" smtClean="0"/>
              <a:t>cotent</a:t>
            </a:r>
            <a:r>
              <a:rPr lang="en-US" altLang="zh-CN" dirty="0" smtClean="0"/>
              <a:t>.</a:t>
            </a:r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D720D53-89B4-49F4-8C90-56AB53ABD9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339014"/>
            <a:ext cx="25186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>
                <a:latin typeface="华文行楷" pitchFamily="2" charset="-122"/>
                <a:ea typeface="华文行楷" pitchFamily="2" charset="-122"/>
              </a:rPr>
              <a:t>北京航空航天大学计算机学院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CB0BCA9-771A-41A2-81DF-34E9322DA7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596389"/>
            <a:ext cx="4434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100" dirty="0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School</a:t>
            </a:r>
            <a:r>
              <a:rPr lang="en-US" altLang="zh-CN" sz="1100" baseline="0" dirty="0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 of  Computer Science &amp; Engineering</a:t>
            </a:r>
            <a:r>
              <a:rPr lang="en-US" altLang="zh-CN" sz="1100" dirty="0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,</a:t>
            </a:r>
            <a:r>
              <a:rPr lang="zh-CN" altLang="en-US" sz="1100" dirty="0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 </a:t>
            </a:r>
            <a:r>
              <a:rPr lang="en-US" altLang="zh-CN" sz="1100" dirty="0" err="1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Beihang</a:t>
            </a:r>
            <a:r>
              <a:rPr lang="en-US" altLang="zh-CN" sz="1100" dirty="0">
                <a:latin typeface="Roboto Slab" panose="02010600030101010101" charset="0"/>
                <a:ea typeface="Roboto Slab" panose="02010600030101010101" charset="0"/>
                <a:cs typeface="Calibri Light" panose="020F0302020204030204" pitchFamily="34" charset="0"/>
              </a:rPr>
              <a:t> University</a:t>
            </a:r>
            <a:endParaRPr lang="zh-CN" altLang="en-US" sz="1100" dirty="0">
              <a:latin typeface="Roboto Slab" panose="02010600030101010101" charset="0"/>
              <a:cs typeface="Calibri Light" panose="020F0302020204030204" pitchFamily="34" charset="0"/>
            </a:endParaRPr>
          </a:p>
        </p:txBody>
      </p:sp>
      <p:pic>
        <p:nvPicPr>
          <p:cNvPr id="10" name="Picture 9" descr="校徽blue">
            <a:extLst>
              <a:ext uri="{FF2B5EF4-FFF2-40B4-BE49-F238E27FC236}">
                <a16:creationId xmlns:a16="http://schemas.microsoft.com/office/drawing/2014/main" id="{7D25B8DA-534C-441E-955D-97E96574AE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9014"/>
            <a:ext cx="518984" cy="51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 hasCustomPrompt="1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latin typeface="Roboto Slab" panose="020B0604020202020204" charset="0"/>
                <a:ea typeface="Roboto Slab" panose="020B060402020202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altLang="zh-CN" dirty="0" smtClean="0"/>
              <a:t>1.1 </a:t>
            </a:r>
            <a:r>
              <a:rPr lang="zh-CN" altLang="en-US" dirty="0" smtClean="0"/>
              <a:t>标题</a:t>
            </a: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69954D3-18E7-4B42-AD12-E9CFD9652B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339014"/>
            <a:ext cx="25186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>
                <a:latin typeface="华文行楷" pitchFamily="2" charset="-122"/>
                <a:ea typeface="华文行楷" pitchFamily="2" charset="-122"/>
              </a:rPr>
              <a:t>北京航空航天大学计算机学院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1B66D97-B833-4B14-AB3A-9C764F6EE6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596389"/>
            <a:ext cx="4434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School</a:t>
            </a:r>
            <a:r>
              <a:rPr lang="en-US" altLang="zh-CN" sz="1100" baseline="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of  Computer Science &amp; Engineering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,</a:t>
            </a:r>
            <a:r>
              <a:rPr lang="zh-CN" altLang="en-US" sz="1100" dirty="0">
                <a:latin typeface="Roboto Slab" panose="020B0604020202020204" charset="0"/>
                <a:ea typeface="Roboto Slab" panose="02010600030101010101" charset="0"/>
                <a:cs typeface="Calibri Light" panose="020F0302020204030204" pitchFamily="34" charset="0"/>
              </a:rPr>
              <a:t> </a:t>
            </a:r>
            <a:r>
              <a:rPr lang="en-US" altLang="zh-CN" sz="1100" dirty="0" err="1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Beihang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University</a:t>
            </a:r>
            <a:endParaRPr lang="zh-CN" altLang="en-US" sz="1100" dirty="0">
              <a:latin typeface="Roboto Slab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6" name="Picture 9" descr="校徽blue">
            <a:extLst>
              <a:ext uri="{FF2B5EF4-FFF2-40B4-BE49-F238E27FC236}">
                <a16:creationId xmlns:a16="http://schemas.microsoft.com/office/drawing/2014/main" id="{F765A0CE-40C2-4E21-BA6D-2398510466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9014"/>
            <a:ext cx="518984" cy="51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CE64B-3031-4F5E-8D65-5D7FA4836C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339014"/>
            <a:ext cx="25186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>
                <a:latin typeface="华文行楷" pitchFamily="2" charset="-122"/>
                <a:ea typeface="华文行楷" pitchFamily="2" charset="-122"/>
              </a:rPr>
              <a:t>北京航空航天大学计算机学院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702D0-9D26-4270-A13F-451A5D3757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3344" y="6596389"/>
            <a:ext cx="4434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School</a:t>
            </a:r>
            <a:r>
              <a:rPr lang="en-US" altLang="zh-CN" sz="1100" baseline="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of  Computer Science &amp; Engineering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,</a:t>
            </a:r>
            <a:r>
              <a:rPr lang="zh-CN" altLang="en-US" sz="1100" dirty="0">
                <a:latin typeface="Roboto Slab" panose="020B0604020202020204" charset="0"/>
                <a:ea typeface="Roboto Slab" panose="02010600030101010101" charset="0"/>
                <a:cs typeface="Calibri Light" panose="020F0302020204030204" pitchFamily="34" charset="0"/>
              </a:rPr>
              <a:t> </a:t>
            </a:r>
            <a:r>
              <a:rPr lang="en-US" altLang="zh-CN" sz="1100" dirty="0" err="1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Beihang</a:t>
            </a:r>
            <a:r>
              <a:rPr lang="en-US" altLang="zh-CN" sz="1100" dirty="0">
                <a:latin typeface="Roboto Slab" panose="020B0604020202020204" charset="0"/>
                <a:ea typeface="Roboto Slab" panose="020B0604020202020204" charset="0"/>
                <a:cs typeface="Calibri Light" panose="020F0302020204030204" pitchFamily="34" charset="0"/>
              </a:rPr>
              <a:t> University</a:t>
            </a:r>
            <a:endParaRPr lang="zh-CN" altLang="en-US" sz="1100" dirty="0">
              <a:latin typeface="Roboto Slab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5" name="Picture 9" descr="校徽blue">
            <a:extLst>
              <a:ext uri="{FF2B5EF4-FFF2-40B4-BE49-F238E27FC236}">
                <a16:creationId xmlns:a16="http://schemas.microsoft.com/office/drawing/2014/main" id="{B0CC9ECC-5BFF-4669-A823-A50B49F7A3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9014"/>
            <a:ext cx="518984" cy="51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customXml" Target="../../customXml/item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700185" y="2497014"/>
            <a:ext cx="5807400" cy="1723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4400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基于神经网络的高性能语言建模技术研究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1725F5-C44D-46A1-BD50-6B455E347683}"/>
              </a:ext>
            </a:extLst>
          </p:cNvPr>
          <p:cNvSpPr/>
          <p:nvPr/>
        </p:nvSpPr>
        <p:spPr>
          <a:xfrm>
            <a:off x="4232370" y="159020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FF5722"/>
                </a:solidFill>
                <a:latin typeface="Microsoft YaHei Light" panose="020B0502040204020203" pitchFamily="34" charset="-122"/>
                <a:ea typeface="汉仪书宋一简" panose="02010609000101010101" pitchFamily="49" charset="-122"/>
              </a:rPr>
              <a:t>硕士毕业论文答辩</a:t>
            </a:r>
            <a:endParaRPr lang="zh-CN" altLang="en-US" sz="2800"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27D192-4917-45BB-8167-D3CD924E8993}"/>
              </a:ext>
            </a:extLst>
          </p:cNvPr>
          <p:cNvSpPr/>
          <p:nvPr/>
        </p:nvSpPr>
        <p:spPr>
          <a:xfrm>
            <a:off x="1946370" y="422030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solidFill>
                  <a:srgbClr val="666666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答辩人：姜楠</a:t>
            </a:r>
            <a:endParaRPr lang="zh-CN" altLang="en-US" sz="2400"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666666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指导老师：荣文戈 副教授</a:t>
            </a:r>
            <a:endParaRPr lang="zh-CN" altLang="en-US" sz="2400"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435B-FD07-46B1-A841-F29C3FE7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1.4 </a:t>
            </a:r>
            <a:r>
              <a:rPr lang="zh-CN" altLang="en-US" dirty="0"/>
              <a:t>大词表问</a:t>
            </a:r>
            <a:r>
              <a:rPr lang="zh-CN" altLang="en-US" dirty="0" smtClean="0"/>
              <a:t>题  </a:t>
            </a:r>
            <a:r>
              <a:rPr lang="zh-CN" altLang="en-US" sz="1800" dirty="0" smtClean="0">
                <a:solidFill>
                  <a:srgbClr val="00B050"/>
                </a:solidFill>
              </a:rPr>
              <a:t>单</a:t>
            </a:r>
            <a:r>
              <a:rPr lang="zh-CN" altLang="en-US" sz="1800" dirty="0">
                <a:solidFill>
                  <a:srgbClr val="00B050"/>
                </a:solidFill>
              </a:rPr>
              <a:t>词拆分算法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8F399-76F0-4396-9B58-AAFC0FC55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682267"/>
            <a:ext cx="7571700" cy="1592156"/>
          </a:xfrm>
        </p:spPr>
        <p:txBody>
          <a:bodyPr/>
          <a:lstStyle/>
          <a:p>
            <a:r>
              <a:rPr lang="zh-CN" altLang="en-US" sz="2000" dirty="0">
                <a:latin typeface="MicrosoftYaHei"/>
              </a:rPr>
              <a:t>单词级别</a:t>
            </a:r>
            <a:r>
              <a:rPr lang="en-US" altLang="zh-CN" sz="2000" dirty="0">
                <a:latin typeface="LMSans10-Regular-Identity-H"/>
              </a:rPr>
              <a:t>: </a:t>
            </a:r>
            <a:r>
              <a:rPr lang="zh-CN" altLang="en-US" sz="2000" dirty="0">
                <a:latin typeface="MicrosoftYaHei"/>
              </a:rPr>
              <a:t>只保留较少的单词用来训练神经网络语言模型</a:t>
            </a:r>
            <a:endParaRPr lang="en-US" altLang="zh-CN" sz="2000" dirty="0">
              <a:latin typeface="LMSans10-Regular-Identity-H"/>
            </a:endParaRPr>
          </a:p>
          <a:p>
            <a:r>
              <a:rPr lang="zh-CN" altLang="en-US" sz="2000" dirty="0">
                <a:latin typeface="MicrosoftYaHei"/>
              </a:rPr>
              <a:t>子词级别</a:t>
            </a:r>
            <a:r>
              <a:rPr lang="en-US" altLang="zh-CN" sz="2000" dirty="0">
                <a:latin typeface="LMSans10-Regular-Identity-H"/>
              </a:rPr>
              <a:t>: </a:t>
            </a:r>
            <a:r>
              <a:rPr lang="zh-CN" altLang="en-US" sz="2000" dirty="0">
                <a:latin typeface="MicrosoftYaHei"/>
              </a:rPr>
              <a:t>将单词划分成更小的单元子词</a:t>
            </a:r>
            <a:r>
              <a:rPr lang="en-US" altLang="zh-CN" sz="2000" dirty="0" smtClean="0">
                <a:latin typeface="LMSans10-Regular-Identity-H"/>
              </a:rPr>
              <a:t>.</a:t>
            </a:r>
            <a:endParaRPr lang="en-US" altLang="zh-CN" sz="2000" dirty="0">
              <a:latin typeface="LMSans10-Regular-Identity-H"/>
            </a:endParaRPr>
          </a:p>
          <a:p>
            <a:r>
              <a:rPr lang="zh-CN" altLang="en-US" sz="2000" dirty="0">
                <a:latin typeface="MicrosoftYaHei"/>
              </a:rPr>
              <a:t>字符级别</a:t>
            </a:r>
            <a:r>
              <a:rPr lang="en-US" altLang="zh-CN" sz="2000" dirty="0">
                <a:latin typeface="LMSans10-Regular-Identity-H"/>
              </a:rPr>
              <a:t>: </a:t>
            </a:r>
            <a:r>
              <a:rPr lang="en-US" altLang="zh-CN" dirty="0" smtClean="0">
                <a:latin typeface="Roboto Slab" panose="020B0604020202020204" charset="0"/>
                <a:ea typeface="Roboto Slab" panose="020B0604020202020204" charset="0"/>
              </a:rPr>
              <a:t>“</a:t>
            </a:r>
            <a:r>
              <a:rPr lang="en-US" altLang="zh-CN" sz="2000" i="1" dirty="0" smtClean="0">
                <a:latin typeface="Roboto Slab" panose="020B0604020202020204" charset="0"/>
                <a:ea typeface="Roboto Slab" panose="020B0604020202020204" charset="0"/>
              </a:rPr>
              <a:t>a-</a:t>
            </a:r>
            <a:r>
              <a:rPr lang="af-ZA" altLang="zh-CN" sz="2000" i="1" dirty="0">
                <a:latin typeface="Roboto Slab" panose="020B0604020202020204" charset="0"/>
                <a:ea typeface="Roboto Slab" panose="020B0604020202020204" charset="0"/>
              </a:rPr>
              <a:t>zA</a:t>
            </a:r>
            <a:r>
              <a:rPr lang="en-US" altLang="zh-CN" sz="2000" i="1" dirty="0">
                <a:latin typeface="Roboto Slab" panose="020B0604020202020204" charset="0"/>
                <a:ea typeface="Roboto Slab" panose="020B0604020202020204" charset="0"/>
              </a:rPr>
              <a:t>-</a:t>
            </a:r>
            <a:r>
              <a:rPr lang="af-ZA" altLang="zh-CN" sz="2000" i="1" dirty="0">
                <a:latin typeface="Roboto Slab" panose="020B0604020202020204" charset="0"/>
                <a:ea typeface="Roboto Slab" panose="020B0604020202020204" charset="0"/>
              </a:rPr>
              <a:t>Z</a:t>
            </a:r>
            <a:r>
              <a:rPr lang="af-ZA" altLang="zh-CN" sz="2000" dirty="0">
                <a:latin typeface="Roboto Slab" panose="020B0604020202020204" charset="0"/>
                <a:ea typeface="Roboto Slab" panose="020B0604020202020204" charset="0"/>
              </a:rPr>
              <a:t>@ </a:t>
            </a:r>
            <a:r>
              <a:rPr lang="af-ZA" altLang="zh-CN" sz="2000" dirty="0" smtClean="0">
                <a:latin typeface="Roboto Slab" panose="020B0604020202020204" charset="0"/>
                <a:ea typeface="Roboto Slab" panose="020B0604020202020204" charset="0"/>
              </a:rPr>
              <a:t>!#”</a:t>
            </a:r>
            <a:endParaRPr lang="zh-CN" altLang="en-US" sz="2000" dirty="0">
              <a:latin typeface="Roboto Slab" panose="020B0604020202020204" charset="0"/>
            </a:endParaRPr>
          </a:p>
          <a:p>
            <a:endParaRPr lang="zh-CN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1303B-42E6-4CC7-92F4-DF6347248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C9D6B-612D-4044-8E01-23375070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83" y="2682982"/>
            <a:ext cx="3848067" cy="103577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63235"/>
              </p:ext>
            </p:extLst>
          </p:nvPr>
        </p:nvGraphicFramePr>
        <p:xfrm>
          <a:off x="1367245" y="4163249"/>
          <a:ext cx="691460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40527">
                  <a:extLst>
                    <a:ext uri="{9D8B030D-6E8A-4147-A177-3AD203B41FA5}">
                      <a16:colId xmlns:a16="http://schemas.microsoft.com/office/drawing/2014/main" val="1122529835"/>
                    </a:ext>
                  </a:extLst>
                </a:gridCol>
                <a:gridCol w="2708365">
                  <a:extLst>
                    <a:ext uri="{9D8B030D-6E8A-4147-A177-3AD203B41FA5}">
                      <a16:colId xmlns:a16="http://schemas.microsoft.com/office/drawing/2014/main" val="3888920521"/>
                    </a:ext>
                  </a:extLst>
                </a:gridCol>
                <a:gridCol w="3265715">
                  <a:extLst>
                    <a:ext uri="{9D8B030D-6E8A-4147-A177-3AD203B41FA5}">
                      <a16:colId xmlns:a16="http://schemas.microsoft.com/office/drawing/2014/main" val="156464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1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单词级别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简单，易行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 smtClean="0"/>
                        <a:t>速度提升有限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6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子词级别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效果提升明显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破坏了句子的结构，句子长度加倍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5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字符级别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运算速度最快（</a:t>
                      </a:r>
                      <a:r>
                        <a:rPr lang="en-US" altLang="zh-CN" dirty="0" smtClean="0"/>
                        <a:t>94</a:t>
                      </a:r>
                      <a:r>
                        <a:rPr lang="zh-CN" altLang="en-US" dirty="0" smtClean="0"/>
                        <a:t>个预测字符）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字串结构被打破，句子长度增长十几倍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9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0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925B-BD3E-4192-8AFD-65CAA2A1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/>
              <a:t>大词表问题  </a:t>
            </a:r>
            <a:r>
              <a:rPr lang="zh-CN" altLang="en-US" sz="1800" dirty="0" smtClean="0">
                <a:solidFill>
                  <a:srgbClr val="00B050"/>
                </a:solidFill>
              </a:rPr>
              <a:t>采</a:t>
            </a:r>
            <a:r>
              <a:rPr lang="zh-CN" altLang="en-US" sz="1800" dirty="0">
                <a:solidFill>
                  <a:srgbClr val="00B050"/>
                </a:solidFill>
              </a:rPr>
              <a:t>样近似算法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7C5F-2A47-4001-8038-5DC6C8FB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2016806"/>
            <a:ext cx="7817919" cy="3480455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主要算法分类</a:t>
            </a:r>
            <a:r>
              <a:rPr lang="en-US" altLang="zh-CN" dirty="0">
                <a:latin typeface="+mn-lt"/>
              </a:rPr>
              <a:t>:</a:t>
            </a:r>
          </a:p>
          <a:p>
            <a:pPr lvl="1"/>
            <a:r>
              <a:rPr lang="zh-CN" altLang="en-US" sz="1600" dirty="0">
                <a:latin typeface="+mn-lt"/>
                <a:ea typeface="HYDianYaTiJ" panose="00020600040101010101" pitchFamily="18" charset="-122"/>
              </a:rPr>
              <a:t>重要性采样</a:t>
            </a:r>
            <a:r>
              <a:rPr lang="en-US" altLang="zh-CN" sz="1600" dirty="0">
                <a:latin typeface="+mn-lt"/>
                <a:ea typeface="HYDianYaTiJ" panose="00020600040101010101" pitchFamily="18" charset="-122"/>
              </a:rPr>
              <a:t>[2008] : 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用</a:t>
            </a:r>
            <a:r>
              <a:rPr lang="en-US" altLang="zh-CN" sz="1600" dirty="0" smtClean="0">
                <a:latin typeface="+mn-lt"/>
                <a:ea typeface="HYDianYaTiJ" panose="00020600040101010101" pitchFamily="18" charset="-122"/>
              </a:rPr>
              <a:t>N-gram 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概率估计。</a:t>
            </a:r>
            <a:endParaRPr lang="af-ZA" altLang="zh-CN" sz="16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zh-CN" altLang="en-US" sz="1600" dirty="0">
                <a:latin typeface="+mn-lt"/>
                <a:ea typeface="HYDianYaTiJ" panose="00020600040101010101" pitchFamily="18" charset="-122"/>
              </a:rPr>
              <a:t>噪声误差估计算法</a:t>
            </a:r>
            <a:r>
              <a:rPr lang="en-US" altLang="zh-CN" sz="1600" dirty="0">
                <a:latin typeface="+mn-lt"/>
                <a:ea typeface="HYDianYaTiJ" panose="00020600040101010101" pitchFamily="18" charset="-122"/>
              </a:rPr>
              <a:t>[2010-2012]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：用 </a:t>
            </a:r>
            <a:r>
              <a:rPr lang="en-US" altLang="zh-CN" sz="1600" dirty="0" err="1" smtClean="0">
                <a:latin typeface="+mn-lt"/>
                <a:ea typeface="HYDianYaTiJ" panose="00020600040101010101" pitchFamily="18" charset="-122"/>
              </a:rPr>
              <a:t>Uni</a:t>
            </a:r>
            <a:r>
              <a:rPr lang="en-US" altLang="zh-CN" sz="1600" dirty="0" smtClean="0">
                <a:latin typeface="+mn-lt"/>
                <a:ea typeface="HYDianYaTiJ" panose="00020600040101010101" pitchFamily="18" charset="-122"/>
              </a:rPr>
              <a:t>-gram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采样，同时将多元酚类转化成二元分类</a:t>
            </a:r>
            <a:endParaRPr lang="af-ZA" altLang="zh-CN" sz="16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af-ZA" altLang="zh-CN" sz="1600" dirty="0">
                <a:latin typeface="+mn-lt"/>
                <a:ea typeface="HYDianYaTiJ" panose="00020600040101010101" pitchFamily="18" charset="-122"/>
              </a:rPr>
              <a:t>Blackout </a:t>
            </a:r>
            <a:r>
              <a:rPr lang="zh-CN" altLang="en-US" sz="1600" dirty="0">
                <a:latin typeface="+mn-lt"/>
                <a:ea typeface="HYDianYaTiJ" panose="00020600040101010101" pitchFamily="18" charset="-122"/>
              </a:rPr>
              <a:t>采样</a:t>
            </a:r>
            <a:r>
              <a:rPr lang="en-US" altLang="zh-CN" sz="1600" dirty="0">
                <a:latin typeface="+mn-lt"/>
                <a:ea typeface="HYDianYaTiJ" panose="00020600040101010101" pitchFamily="18" charset="-122"/>
              </a:rPr>
              <a:t>[2016] : 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在</a:t>
            </a:r>
            <a:r>
              <a:rPr lang="en-US" altLang="zh-CN" sz="1600" dirty="0" smtClean="0">
                <a:latin typeface="+mn-lt"/>
                <a:ea typeface="HYDianYaTiJ" panose="00020600040101010101" pitchFamily="18" charset="-122"/>
              </a:rPr>
              <a:t>NCE</a:t>
            </a:r>
            <a:r>
              <a:rPr lang="zh-CN" altLang="en-US" sz="1600" dirty="0" smtClean="0">
                <a:latin typeface="+mn-lt"/>
                <a:ea typeface="HYDianYaTiJ" panose="00020600040101010101" pitchFamily="18" charset="-122"/>
              </a:rPr>
              <a:t>基础上改进，对正例和负例作加权平均</a:t>
            </a:r>
            <a:r>
              <a:rPr lang="zh-CN" altLang="en-US" sz="1800" dirty="0" smtClean="0">
                <a:latin typeface="HYDianYaTiJ" panose="00020600040101010101" pitchFamily="18" charset="-122"/>
                <a:ea typeface="HYDianYaTiJ" panose="00020600040101010101" pitchFamily="18" charset="-122"/>
              </a:rPr>
              <a:t>。</a:t>
            </a:r>
            <a:endParaRPr lang="af-ZA" altLang="zh-CN" sz="1800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  <a:p>
            <a:endParaRPr lang="af-ZA" altLang="zh-CN" sz="1400" dirty="0" smtClean="0"/>
          </a:p>
          <a:p>
            <a:r>
              <a:rPr lang="af-ZA" altLang="zh-CN" dirty="0" smtClean="0">
                <a:latin typeface="+mn-lt"/>
              </a:rPr>
              <a:t>Questions</a:t>
            </a:r>
            <a:r>
              <a:rPr lang="af-ZA" altLang="zh-CN" dirty="0"/>
              <a:t>:</a:t>
            </a:r>
          </a:p>
          <a:p>
            <a:pPr lvl="1"/>
            <a:r>
              <a:rPr lang="zh-CN" altLang="en-US" sz="1800" dirty="0" smtClean="0">
                <a:latin typeface="HYDianYaTiJ" panose="00020600040101010101" pitchFamily="18" charset="-122"/>
                <a:ea typeface="HYDianYaTiJ" panose="00020600040101010101" pitchFamily="18" charset="-122"/>
              </a:rPr>
              <a:t>如</a:t>
            </a:r>
            <a:r>
              <a:rPr lang="zh-CN" altLang="en-US" sz="1800" dirty="0">
                <a:latin typeface="HYDianYaTiJ" panose="00020600040101010101" pitchFamily="18" charset="-122"/>
                <a:ea typeface="HYDianYaTiJ" panose="00020600040101010101" pitchFamily="18" charset="-122"/>
              </a:rPr>
              <a:t>何更快的采样？                          </a:t>
            </a:r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Alias method</a:t>
            </a:r>
            <a:endParaRPr lang="zh-CN" altLang="en-US" sz="1800" dirty="0">
              <a:latin typeface="+mn-lt"/>
              <a:ea typeface="HYDianYaTiJ" panose="00020600040101010101" pitchFamily="18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23DB6-2100-422E-BA40-2634A5C99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39234"/>
              </p:ext>
            </p:extLst>
          </p:nvPr>
        </p:nvGraphicFramePr>
        <p:xfrm>
          <a:off x="1443243" y="4728754"/>
          <a:ext cx="691460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6949">
                  <a:extLst>
                    <a:ext uri="{9D8B030D-6E8A-4147-A177-3AD203B41FA5}">
                      <a16:colId xmlns:a16="http://schemas.microsoft.com/office/drawing/2014/main" val="1122529835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888920521"/>
                    </a:ext>
                  </a:extLst>
                </a:gridCol>
                <a:gridCol w="3265715">
                  <a:extLst>
                    <a:ext uri="{9D8B030D-6E8A-4147-A177-3AD203B41FA5}">
                      <a16:colId xmlns:a16="http://schemas.microsoft.com/office/drawing/2014/main" val="156464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1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重要性采样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CN" dirty="0" smtClean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模型不收敛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6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CN" dirty="0" smtClean="0"/>
                        <a:t>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算法计算快，收敛快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带有采样函数，</a:t>
                      </a:r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并行困难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5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CN" dirty="0" smtClean="0"/>
                        <a:t>Blackout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估计更精确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并行困难，计算复杂度比</a:t>
                      </a:r>
                      <a:r>
                        <a:rPr lang="en-US" altLang="zh-CN" dirty="0" smtClean="0"/>
                        <a:t>NCE</a:t>
                      </a:r>
                      <a:r>
                        <a:rPr lang="zh-CN" altLang="en-US" dirty="0" smtClean="0"/>
                        <a:t>高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94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6080" y="1458142"/>
                <a:ext cx="3147785" cy="615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𝓥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  <m:r>
                                <a:rPr lang="zh-CN" altLang="en-US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458142"/>
                <a:ext cx="3147785" cy="615040"/>
              </a:xfrm>
              <a:prstGeom prst="rect">
                <a:avLst/>
              </a:prstGeom>
              <a:blipFill>
                <a:blip r:embed="rId3"/>
                <a:stretch>
                  <a:fillRect t="-115842" r="-13178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1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CF61-85E2-4E07-BF22-32DC8628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/>
              <a:t>大词表问题  </a:t>
            </a:r>
            <a:r>
              <a:rPr lang="zh-CN" altLang="en-US" sz="1800" dirty="0" smtClean="0">
                <a:solidFill>
                  <a:srgbClr val="00B050"/>
                </a:solidFill>
              </a:rPr>
              <a:t>词</a:t>
            </a:r>
            <a:r>
              <a:rPr lang="zh-CN" altLang="en-US" sz="1800" dirty="0">
                <a:solidFill>
                  <a:srgbClr val="00B050"/>
                </a:solidFill>
              </a:rPr>
              <a:t>表层次分解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7DCB8-EF25-496D-B333-F5FD5383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787656"/>
            <a:ext cx="7571700" cy="2649640"/>
          </a:xfrm>
        </p:spPr>
        <p:txBody>
          <a:bodyPr/>
          <a:lstStyle/>
          <a:p>
            <a:r>
              <a:rPr lang="zh-CN" altLang="en-US" sz="2000" dirty="0"/>
              <a:t>单词类别分解</a:t>
            </a:r>
            <a:r>
              <a:rPr lang="en-US" altLang="zh-CN" sz="2000" dirty="0" smtClean="0"/>
              <a:t>.</a:t>
            </a:r>
          </a:p>
          <a:p>
            <a:endParaRPr lang="en-US" altLang="zh-CN" dirty="0"/>
          </a:p>
          <a:p>
            <a:pPr marL="38100" indent="0">
              <a:buNone/>
            </a:pPr>
            <a:endParaRPr lang="en-US" altLang="zh-CN" dirty="0"/>
          </a:p>
          <a:p>
            <a:r>
              <a:rPr lang="zh-CN" altLang="en-US" dirty="0"/>
              <a:t>树状分</a:t>
            </a:r>
            <a:r>
              <a:rPr lang="zh-CN" altLang="en-US" dirty="0" smtClean="0"/>
              <a:t>解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B12D-0922-4275-BF0E-4E97FA8D7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4139E-0082-47F0-ACE7-624BD671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9794"/>
            <a:ext cx="3887096" cy="1067088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6A954807-20C9-4035-99A1-19C19A22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046" y="3243531"/>
            <a:ext cx="9597192" cy="20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15C3-C2AD-46CB-A042-A7690464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 </a:t>
            </a:r>
            <a:r>
              <a:rPr lang="zh-CN" altLang="en-US" dirty="0" smtClean="0"/>
              <a:t>本文研究内容</a:t>
            </a:r>
            <a:endParaRPr lang="zh-CN" alt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07E5E-6426-45C8-8B9A-412AF8C6CB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062405"/>
              </p:ext>
            </p:extLst>
          </p:nvPr>
        </p:nvGraphicFramePr>
        <p:xfrm>
          <a:off x="1190694" y="1654628"/>
          <a:ext cx="6914607" cy="1407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66949">
                  <a:extLst>
                    <a:ext uri="{9D8B030D-6E8A-4147-A177-3AD203B41FA5}">
                      <a16:colId xmlns:a16="http://schemas.microsoft.com/office/drawing/2014/main" val="1122529835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888920521"/>
                    </a:ext>
                  </a:extLst>
                </a:gridCol>
                <a:gridCol w="3265715">
                  <a:extLst>
                    <a:ext uri="{9D8B030D-6E8A-4147-A177-3AD203B41FA5}">
                      <a16:colId xmlns:a16="http://schemas.microsoft.com/office/drawing/2014/main" val="156464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缺点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1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二叉树结构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算法计算最快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模型并行度不高（</a:t>
                      </a:r>
                      <a:r>
                        <a:rPr lang="en-US" altLang="zh-CN" dirty="0" smtClean="0"/>
                        <a:t>Indexing</a:t>
                      </a:r>
                      <a:r>
                        <a:rPr lang="zh-CN" altLang="en-US" dirty="0" smtClean="0"/>
                        <a:t>操作过多），模型精度不高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5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类别层次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计算速度比采样算法快</a:t>
                      </a:r>
                      <a:endParaRPr lang="en-US" altLang="zh-CN" dirty="0" smtClean="0"/>
                    </a:p>
                    <a:p>
                      <a:pPr marL="0" indent="0">
                        <a:buNone/>
                      </a:pPr>
                      <a:r>
                        <a:rPr lang="zh-CN" altLang="en-US" dirty="0" smtClean="0"/>
                        <a:t>稳定性比二叉树结构高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不支持非均匀划分，测试时的策略尚未讨论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011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94" y="3685788"/>
            <a:ext cx="6903950" cy="205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  <a:latin typeface="Roboto Slab" panose="02010600030101010101" charset="0"/>
                <a:ea typeface="Roboto Slab" panose="02010600030101010101" charset="0"/>
              </a:rPr>
              <a:t>2.</a:t>
            </a:r>
            <a:endParaRPr sz="6000" dirty="0">
              <a:solidFill>
                <a:srgbClr val="CFD8DC"/>
              </a:solidFill>
              <a:latin typeface="Roboto Slab" panose="02010600030101010101" charset="0"/>
              <a:ea typeface="Roboto Slab" panose="02010600030101010101" charset="0"/>
            </a:endParaRPr>
          </a:p>
          <a:p>
            <a:pPr lvl="0"/>
            <a:r>
              <a:rPr lang="zh-CN" altLang="en-US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层次概率模型</a:t>
            </a:r>
            <a:endParaRPr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7"/>
            <a:ext cx="5832600" cy="1479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>
                <a:latin typeface="+mn-lt"/>
                <a:ea typeface="HYDianYaTiJ" panose="00020600040101010101" pitchFamily="18" charset="-122"/>
              </a:rPr>
              <a:t>基于二叉树解构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</a:pPr>
            <a:r>
              <a:rPr lang="zh-CN" altLang="en-US" dirty="0">
                <a:latin typeface="+mn-lt"/>
                <a:ea typeface="HYDianYaTiJ" panose="00020600040101010101" pitchFamily="18" charset="-122"/>
              </a:rPr>
              <a:t>基于类别划分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85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6D07C-48B3-44F9-B179-E4C9F641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2.1 </a:t>
            </a:r>
            <a:r>
              <a:rPr lang="zh-CN" altLang="zh-CN" sz="3200" dirty="0"/>
              <a:t>基于</a:t>
            </a:r>
            <a:r>
              <a:rPr lang="zh-CN" altLang="en-US" sz="3200" dirty="0"/>
              <a:t>二叉树</a:t>
            </a:r>
            <a:r>
              <a:rPr lang="zh-CN" altLang="zh-CN" sz="3200" dirty="0"/>
              <a:t>的层次概率模型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6EE04-FA3E-4492-A6D1-5503693C1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7817-FEFA-418A-9216-B3B15D23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7" y="3522278"/>
            <a:ext cx="6280827" cy="278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/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0FF96D3-ABDF-4E51-BECC-05DA4753043A}"/>
              </a:ext>
            </a:extLst>
          </p:cNvPr>
          <p:cNvSpPr/>
          <p:nvPr/>
        </p:nvSpPr>
        <p:spPr>
          <a:xfrm>
            <a:off x="988095" y="161655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原单节点计算函数：</a:t>
            </a:r>
            <a:endParaRPr lang="en-US" altLang="zh-CN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04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6D07C-48B3-44F9-B179-E4C9F641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2.1 </a:t>
            </a:r>
            <a:r>
              <a:rPr lang="zh-CN" altLang="zh-CN" sz="3200" dirty="0"/>
              <a:t>基于</a:t>
            </a:r>
            <a:r>
              <a:rPr lang="zh-CN" altLang="en-US" sz="3200" dirty="0"/>
              <a:t>二叉树</a:t>
            </a:r>
            <a:r>
              <a:rPr lang="zh-CN" altLang="zh-CN" sz="3200" dirty="0"/>
              <a:t>的层次概率模型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6EE04-FA3E-4492-A6D1-5503693C1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7817-FEFA-418A-9216-B3B15D23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7" y="3522278"/>
            <a:ext cx="6280827" cy="278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/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638EB5-8F04-4DDC-B2B6-34C0DCAE50B3}"/>
                  </a:ext>
                </a:extLst>
              </p:cNvPr>
              <p:cNvSpPr/>
              <p:nvPr/>
            </p:nvSpPr>
            <p:spPr>
              <a:xfrm>
                <a:off x="1345577" y="2604981"/>
                <a:ext cx="335123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638EB5-8F04-4DDC-B2B6-34C0DCAE5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2604981"/>
                <a:ext cx="3351238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0FF96D3-ABDF-4E51-BECC-05DA4753043A}"/>
              </a:ext>
            </a:extLst>
          </p:cNvPr>
          <p:cNvSpPr/>
          <p:nvPr/>
        </p:nvSpPr>
        <p:spPr>
          <a:xfrm>
            <a:off x="988095" y="161655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原单节点计算函数：</a:t>
            </a:r>
            <a:endParaRPr lang="en-US" altLang="zh-CN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180D32-E2E2-407F-BC67-4F23CE124B7C}"/>
              </a:ext>
            </a:extLst>
          </p:cNvPr>
          <p:cNvSpPr/>
          <p:nvPr/>
        </p:nvSpPr>
        <p:spPr>
          <a:xfrm>
            <a:off x="988095" y="2364093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转化后单节点函数：</a:t>
            </a:r>
            <a:endParaRPr lang="en-US" altLang="zh-CN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1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6D07C-48B3-44F9-B179-E4C9F641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2.1 </a:t>
            </a:r>
            <a:r>
              <a:rPr lang="zh-CN" altLang="zh-CN" sz="3200" dirty="0"/>
              <a:t>基于</a:t>
            </a:r>
            <a:r>
              <a:rPr lang="zh-CN" altLang="en-US" sz="3200" dirty="0"/>
              <a:t>二叉树</a:t>
            </a:r>
            <a:r>
              <a:rPr lang="zh-CN" altLang="zh-CN" sz="3200" dirty="0"/>
              <a:t>的层次概率模型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6EE04-FA3E-4492-A6D1-5503693C1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7817-FEFA-418A-9216-B3B15D23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67" y="3522278"/>
            <a:ext cx="6280827" cy="278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46706-7877-4F84-B8DC-0ED851D28CB6}"/>
                  </a:ext>
                </a:extLst>
              </p:cNvPr>
              <p:cNvSpPr/>
              <p:nvPr/>
            </p:nvSpPr>
            <p:spPr>
              <a:xfrm>
                <a:off x="1345577" y="3552729"/>
                <a:ext cx="2684581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=±1|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46706-7877-4F84-B8DC-0ED851D2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3552729"/>
                <a:ext cx="2684581" cy="524631"/>
              </a:xfrm>
              <a:prstGeom prst="rect">
                <a:avLst/>
              </a:prstGeom>
              <a:blipFill>
                <a:blip r:embed="rId4"/>
                <a:stretch>
                  <a:fillRect t="-59302" r="-13182" b="-5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/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DB5A95-8E9D-41E0-A545-EBD1CF1E0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1832918"/>
                <a:ext cx="4693084" cy="407547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638EB5-8F04-4DDC-B2B6-34C0DCAE50B3}"/>
                  </a:ext>
                </a:extLst>
              </p:cNvPr>
              <p:cNvSpPr/>
              <p:nvPr/>
            </p:nvSpPr>
            <p:spPr>
              <a:xfrm>
                <a:off x="1345577" y="2604981"/>
                <a:ext cx="335123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638EB5-8F04-4DDC-B2B6-34C0DCAE5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77" y="2604981"/>
                <a:ext cx="3351238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0FF96D3-ABDF-4E51-BECC-05DA4753043A}"/>
              </a:ext>
            </a:extLst>
          </p:cNvPr>
          <p:cNvSpPr/>
          <p:nvPr/>
        </p:nvSpPr>
        <p:spPr>
          <a:xfrm>
            <a:off x="988095" y="161655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原单节点计算函数：</a:t>
            </a:r>
            <a:endParaRPr lang="en-US" altLang="zh-CN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180D32-E2E2-407F-BC67-4F23CE124B7C}"/>
              </a:ext>
            </a:extLst>
          </p:cNvPr>
          <p:cNvSpPr/>
          <p:nvPr/>
        </p:nvSpPr>
        <p:spPr>
          <a:xfrm>
            <a:off x="988095" y="2364093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转化后单节点函数：</a:t>
            </a:r>
            <a:endParaRPr lang="en-US" altLang="zh-CN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0AE0D0-2758-47BF-A7D2-0B0D4C12BEE8}"/>
              </a:ext>
            </a:extLst>
          </p:cNvPr>
          <p:cNvSpPr/>
          <p:nvPr/>
        </p:nvSpPr>
        <p:spPr>
          <a:xfrm>
            <a:off x="988095" y="3214501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HYDianYaTiJ" panose="00020600040101010101" pitchFamily="18" charset="-122"/>
                <a:ea typeface="HYDianYaTiJ" panose="00020600040101010101" pitchFamily="18" charset="-122"/>
              </a:rPr>
              <a:t>单节点概率公式：</a:t>
            </a:r>
            <a:endParaRPr lang="zh-CN" altLang="en-US" dirty="0">
              <a:latin typeface="HYDianYaTiJ" panose="00020600040101010101" pitchFamily="18" charset="-122"/>
              <a:ea typeface="HYDianYaTiJ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B63A7-7BAF-48A0-A3FD-DEE6BA92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682267"/>
            <a:ext cx="7571700" cy="2584933"/>
          </a:xfrm>
        </p:spPr>
        <p:txBody>
          <a:bodyPr/>
          <a:lstStyle/>
          <a:p>
            <a:r>
              <a:rPr lang="zh-CN" altLang="en-US" sz="1800" dirty="0"/>
              <a:t>推导后模型的代价函数</a:t>
            </a:r>
            <a:endParaRPr lang="en-US" altLang="zh-CN" sz="1800" dirty="0"/>
          </a:p>
          <a:p>
            <a:endParaRPr lang="en-US" altLang="zh-CN" sz="2400" dirty="0"/>
          </a:p>
          <a:p>
            <a:pPr marL="38100" indent="0">
              <a:buNone/>
            </a:pPr>
            <a:endParaRPr lang="en-US" altLang="zh-CN" sz="2400" dirty="0"/>
          </a:p>
          <a:p>
            <a:r>
              <a:rPr lang="zh-CN" altLang="en-US" sz="1800" dirty="0"/>
              <a:t>原代价函数</a:t>
            </a:r>
          </a:p>
          <a:p>
            <a:endParaRPr lang="zh-CN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BE580-96FB-4C6A-8864-74CD6F582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0F9140-ACB1-4041-BBAC-98A8C860FC70}"/>
              </a:ext>
            </a:extLst>
          </p:cNvPr>
          <p:cNvSpPr txBox="1">
            <a:spLocks/>
          </p:cNvSpPr>
          <p:nvPr/>
        </p:nvSpPr>
        <p:spPr>
          <a:xfrm>
            <a:off x="938550" y="5632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91EA"/>
              </a:buClr>
              <a:buSzPts val="2000"/>
              <a:buFont typeface="Roboto Slab"/>
              <a:buNone/>
              <a:defRPr sz="3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2.1 </a:t>
            </a:r>
            <a:r>
              <a:rPr lang="zh-CN" altLang="zh-CN" dirty="0"/>
              <a:t>基于</a:t>
            </a:r>
            <a:r>
              <a:rPr lang="zh-CN" altLang="en-US" dirty="0"/>
              <a:t>二叉树</a:t>
            </a:r>
            <a:r>
              <a:rPr lang="zh-CN" altLang="zh-CN" dirty="0"/>
              <a:t>的层次概率模型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FD9B36-6F25-49D1-ABF4-FF172FBA1D61}"/>
                  </a:ext>
                </a:extLst>
              </p:cNvPr>
              <p:cNvSpPr/>
              <p:nvPr/>
            </p:nvSpPr>
            <p:spPr>
              <a:xfrm>
                <a:off x="4047259" y="1665178"/>
                <a:ext cx="4160690" cy="991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𝓁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)=−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nary>
                              <m:naryPr>
                                <m:chr m:val="∏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d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FD9B36-6F25-49D1-ABF4-FF172FBA1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59" y="1665178"/>
                <a:ext cx="4160690" cy="991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F8A02E-197B-4A76-9401-829E537E978F}"/>
              </a:ext>
            </a:extLst>
          </p:cNvPr>
          <p:cNvSpPr/>
          <p:nvPr/>
        </p:nvSpPr>
        <p:spPr>
          <a:xfrm>
            <a:off x="786150" y="4284289"/>
            <a:ext cx="8069406" cy="189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16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1）原算法涉及许多微小的矩阵乘法操作，而在新算法中我们直接将所有参数以矩阵形式加载进内存，以内存消耗为代价来提高模型单位时间的计算量，我们进而这个参数矩阵的乘法</a:t>
            </a:r>
            <a:r>
              <a:rPr lang="zh-CN" altLang="en-US" sz="16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；</a:t>
            </a:r>
            <a:endParaRPr lang="en-US" altLang="zh-CN" sz="16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16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2）除了我们的新模型的损失函数更加紧凑外，这条路径上所有节点的概率不是逐层计算而是同时计算的，这为我们的新算法提供更好的时间效率。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48770A-52BF-4AEF-84AF-3F9D267C22CD}"/>
                  </a:ext>
                </a:extLst>
              </p:cNvPr>
              <p:cNvSpPr/>
              <p:nvPr/>
            </p:nvSpPr>
            <p:spPr>
              <a:xfrm>
                <a:off x="3335383" y="3075632"/>
                <a:ext cx="5271320" cy="717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𝓁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zh-CN" altLang="en-US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48770A-52BF-4AEF-84AF-3F9D267C2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83" y="3075632"/>
                <a:ext cx="5271320" cy="717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6D07C-48B3-44F9-B179-E4C9F641C5F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r>
              <a:rPr lang="en-US" altLang="zh-CN" sz="3200" dirty="0">
                <a:sym typeface="Arial"/>
              </a:rPr>
              <a:t>2.2 </a:t>
            </a:r>
            <a:r>
              <a:rPr lang="zh-CN" altLang="zh-CN" sz="3200" dirty="0">
                <a:sym typeface="Arial"/>
              </a:rPr>
              <a:t>基于类别的层次概率模型</a:t>
            </a:r>
            <a:endParaRPr lang="zh-CN" altLang="en-US" sz="3200" dirty="0">
              <a:sym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6EE04-FA3E-4492-A6D1-5503693C1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75D50-2CD5-44AD-897B-534C1780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76" y="1741586"/>
            <a:ext cx="4993597" cy="1778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63A59-0E88-4011-9358-584D9B87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49" y="4055054"/>
            <a:ext cx="4822789" cy="1640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D9B904-E3D5-4C30-A2A8-A0E34A0C7E3B}"/>
              </a:ext>
            </a:extLst>
          </p:cNvPr>
          <p:cNvSpPr/>
          <p:nvPr/>
        </p:nvSpPr>
        <p:spPr>
          <a:xfrm>
            <a:off x="979659" y="2351782"/>
            <a:ext cx="4572000" cy="364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均匀划分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非均匀划分：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914400" lvl="1" indent="-381000"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zh-CN" altLang="en-US" sz="16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类别偏差问题</a:t>
            </a:r>
          </a:p>
        </p:txBody>
      </p:sp>
    </p:spTree>
    <p:extLst>
      <p:ext uri="{BB962C8B-B14F-4D97-AF65-F5344CB8AC3E}">
        <p14:creationId xmlns:p14="http://schemas.microsoft.com/office/powerpoint/2010/main" val="33835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  <a:latin typeface="Roboto Slab" panose="02010600030101010101" charset="0"/>
                <a:ea typeface="汉仪书宋一简" panose="02010609000101010101" pitchFamily="49" charset="-122"/>
              </a:rPr>
              <a:t>1.</a:t>
            </a:r>
            <a:endParaRPr lang="zh-CN" altLang="en-US" sz="6000" dirty="0">
              <a:solidFill>
                <a:srgbClr val="CFD8DC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 lvl="0"/>
            <a:r>
              <a:rPr lang="zh-CN" altLang="en-US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课题背景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语言模型历史</a:t>
            </a:r>
          </a:p>
          <a:p>
            <a:pPr marL="0" lvl="0" indent="0"/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大词表问题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E3FE-3F45-4859-AAF2-174E2B30D6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r>
              <a:rPr lang="en-US" altLang="zh-CN" sz="3200" dirty="0"/>
              <a:t>2.2 </a:t>
            </a:r>
            <a:r>
              <a:rPr lang="zh-CN" altLang="en-US" sz="3200" dirty="0"/>
              <a:t>类别层次概率模</a:t>
            </a:r>
            <a:r>
              <a:rPr lang="zh-CN" altLang="en-US" sz="3200" dirty="0" smtClean="0"/>
              <a:t>型</a:t>
            </a:r>
            <a:r>
              <a:rPr lang="en-US" altLang="zh-CN" sz="3200" dirty="0" smtClean="0"/>
              <a:t> </a:t>
            </a:r>
            <a:r>
              <a:rPr lang="zh-CN" altLang="en-US" sz="1800" dirty="0">
                <a:solidFill>
                  <a:srgbClr val="00B050"/>
                </a:solidFill>
              </a:rPr>
              <a:t>代价函数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E226-7BD8-4E6E-8D64-24DDE04CE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47C57-1BE2-4882-976A-90785B8F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41" y="4433496"/>
            <a:ext cx="5142368" cy="1411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53FD4E-86E3-41A5-8835-C49642FF3C2C}"/>
                  </a:ext>
                </a:extLst>
              </p:cNvPr>
              <p:cNvSpPr/>
              <p:nvPr/>
            </p:nvSpPr>
            <p:spPr>
              <a:xfrm>
                <a:off x="3946251" y="2315752"/>
                <a:ext cx="3416384" cy="671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53FD4E-86E3-41A5-8835-C49642FF3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51" y="2315752"/>
                <a:ext cx="3416384" cy="671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D18F288-6CB1-4758-B224-60F4B79C5D5B}"/>
              </a:ext>
            </a:extLst>
          </p:cNvPr>
          <p:cNvSpPr/>
          <p:nvPr/>
        </p:nvSpPr>
        <p:spPr>
          <a:xfrm>
            <a:off x="789517" y="1856049"/>
            <a:ext cx="19287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类层的损失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0602-E936-4AC4-A82C-1A66303CCA81}"/>
              </a:ext>
            </a:extLst>
          </p:cNvPr>
          <p:cNvSpPr/>
          <p:nvPr/>
        </p:nvSpPr>
        <p:spPr>
          <a:xfrm>
            <a:off x="786150" y="2382795"/>
            <a:ext cx="20185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被划分的词损失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20E6A2-CBE5-4DAB-97B6-50615FA10A85}"/>
                  </a:ext>
                </a:extLst>
              </p:cNvPr>
              <p:cNvSpPr/>
              <p:nvPr/>
            </p:nvSpPr>
            <p:spPr>
              <a:xfrm>
                <a:off x="3928833" y="3744480"/>
                <a:ext cx="33749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𝓁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20E6A2-CBE5-4DAB-97B6-50615FA10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33" y="3744480"/>
                <a:ext cx="3374963" cy="307777"/>
              </a:xfrm>
              <a:prstGeom prst="rect">
                <a:avLst/>
              </a:prstGeom>
              <a:blipFill>
                <a:blip r:embed="rId5"/>
                <a:stretch>
                  <a:fillRect t="-100000" r="-9747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63BEB3D-351A-45AA-AF62-C0E9C4B1CCBE}"/>
              </a:ext>
            </a:extLst>
          </p:cNvPr>
          <p:cNvSpPr/>
          <p:nvPr/>
        </p:nvSpPr>
        <p:spPr>
          <a:xfrm>
            <a:off x="786150" y="3583259"/>
            <a:ext cx="15055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总代价函数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4CEAFC3-7DAB-42DB-9A28-089F3D9380BA}"/>
                  </a:ext>
                </a:extLst>
              </p:cNvPr>
              <p:cNvSpPr/>
              <p:nvPr/>
            </p:nvSpPr>
            <p:spPr>
              <a:xfrm>
                <a:off x="3928833" y="1860040"/>
                <a:ext cx="2986843" cy="614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4CEAFC3-7DAB-42DB-9A28-089F3D938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33" y="1860040"/>
                <a:ext cx="2986843" cy="614079"/>
              </a:xfrm>
              <a:prstGeom prst="rect">
                <a:avLst/>
              </a:prstGeom>
              <a:blipFill>
                <a:blip r:embed="rId6"/>
                <a:stretch>
                  <a:fillRect t="-115842" r="-1612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28833" y="2997457"/>
                <a:ext cx="3629262" cy="614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33" y="2997457"/>
                <a:ext cx="3629262" cy="614079"/>
              </a:xfrm>
              <a:prstGeom prst="rect">
                <a:avLst/>
              </a:prstGeom>
              <a:blipFill>
                <a:blip r:embed="rId7"/>
                <a:stretch>
                  <a:fillRect t="-117000" r="-5369" b="-16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7530602-E936-4AC4-A82C-1A66303CCA81}"/>
              </a:ext>
            </a:extLst>
          </p:cNvPr>
          <p:cNvSpPr/>
          <p:nvPr/>
        </p:nvSpPr>
        <p:spPr>
          <a:xfrm>
            <a:off x="786150" y="2959360"/>
            <a:ext cx="27879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0070C0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被划</a:t>
            </a:r>
            <a:r>
              <a:rPr lang="zh-CN" altLang="en-US" sz="1800" dirty="0" smtClean="0">
                <a:solidFill>
                  <a:srgbClr val="0070C0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分填</a:t>
            </a:r>
            <a:r>
              <a:rPr lang="zh-CN" altLang="en-US" sz="1800" dirty="0">
                <a:solidFill>
                  <a:srgbClr val="0070C0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补的词损失</a:t>
            </a:r>
          </a:p>
        </p:txBody>
      </p:sp>
    </p:spTree>
    <p:extLst>
      <p:ext uri="{BB962C8B-B14F-4D97-AF65-F5344CB8AC3E}">
        <p14:creationId xmlns:p14="http://schemas.microsoft.com/office/powerpoint/2010/main" val="2446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E3FE-3F45-4859-AAF2-174E2B30D6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r>
              <a:rPr lang="en-US" altLang="zh-CN" sz="3200" dirty="0"/>
              <a:t>2.2 </a:t>
            </a:r>
            <a:r>
              <a:rPr lang="zh-CN" altLang="en-US" sz="3200" dirty="0"/>
              <a:t>类别层次概率模</a:t>
            </a:r>
            <a:r>
              <a:rPr lang="zh-CN" altLang="en-US" sz="3200" dirty="0" smtClean="0"/>
              <a:t>型</a:t>
            </a:r>
            <a:r>
              <a:rPr lang="en-US" altLang="zh-CN" sz="3200" dirty="0" smtClean="0"/>
              <a:t> </a:t>
            </a:r>
            <a:r>
              <a:rPr lang="zh-CN" altLang="en-US" sz="1800" dirty="0" smtClean="0">
                <a:solidFill>
                  <a:srgbClr val="00B050"/>
                </a:solidFill>
              </a:rPr>
              <a:t>结构化预测</a:t>
            </a:r>
            <a:r>
              <a:rPr lang="en-US" altLang="zh-CN" sz="1800" dirty="0" err="1" smtClean="0">
                <a:solidFill>
                  <a:srgbClr val="00B050"/>
                </a:solidFill>
              </a:rPr>
              <a:t>argmax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0E226-7BD8-4E6E-8D64-24DDE04CE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47C57-1BE2-4882-976A-90785B8F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344" y="4346411"/>
            <a:ext cx="5142368" cy="1411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8F288-6CB1-4758-B224-60F4B79C5D5B}"/>
              </a:ext>
            </a:extLst>
          </p:cNvPr>
          <p:cNvSpPr/>
          <p:nvPr/>
        </p:nvSpPr>
        <p:spPr>
          <a:xfrm>
            <a:off x="789517" y="1856048"/>
            <a:ext cx="6638894" cy="293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算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法</a:t>
            </a:r>
            <a:r>
              <a:rPr lang="en-US" altLang="zh-CN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3. 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计算全部单词的概率，然后排序；</a:t>
            </a: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算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法</a:t>
            </a:r>
            <a:r>
              <a:rPr lang="en-US" altLang="zh-CN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4. </a:t>
            </a: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挑选每个类中概率最大的单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词，</a:t>
            </a: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en-US" altLang="zh-CN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 </a:t>
            </a:r>
            <a:r>
              <a:rPr lang="en-US" altLang="zh-CN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             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在</a:t>
            </a:r>
            <a:r>
              <a:rPr lang="zh-CN" altLang="en-US" sz="18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这些已经被栅选单词中挑选最佳的单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词；</a:t>
            </a: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算法</a:t>
            </a:r>
            <a:r>
              <a:rPr lang="en-US" altLang="zh-CN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5. 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计算最大概率的类别；</a:t>
            </a: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en-US" altLang="zh-CN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              </a:t>
            </a:r>
            <a:r>
              <a:rPr lang="zh-CN" altLang="en-US" sz="18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在该类别取局部最大概率的单词。</a:t>
            </a:r>
            <a:endParaRPr lang="en-US" altLang="zh-CN" sz="1800" dirty="0" smtClean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endParaRPr lang="zh-CN" altLang="en-US" sz="18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463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>
                <a:solidFill>
                  <a:srgbClr val="CFD8DC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en" sz="6000" dirty="0">
                <a:solidFill>
                  <a:srgbClr val="CFD8DC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endParaRPr sz="6000" dirty="0">
              <a:solidFill>
                <a:srgbClr val="CFD8DC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/>
            <a:r>
              <a:rPr lang="zh-CN" altLang="en-US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实验与分析</a:t>
            </a:r>
            <a:endParaRPr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2109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</a:pPr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层次模型比较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</a:pPr>
            <a:r>
              <a:rPr lang="zh-CN" altLang="en-US" dirty="0">
                <a:latin typeface="HYDianYaTiJ" panose="00020600040101010101" pitchFamily="18" charset="-122"/>
                <a:ea typeface="HYDianYaTiJ" panose="00020600040101010101" pitchFamily="18" charset="-122"/>
              </a:rPr>
              <a:t>采样模型比较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3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  <p:custDataLst>
              <p:custData r:id="rId1"/>
            </p:custDataLst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Roboto Slab" panose="020B0604020202020204" charset="0"/>
                <a:ea typeface="Roboto Slab" panose="020B0604020202020204" charset="0"/>
              </a:rPr>
              <a:t>3.1</a:t>
            </a:r>
            <a:r>
              <a:rPr lang="en-US" altLang="zh-CN" dirty="0"/>
              <a:t> </a:t>
            </a:r>
            <a:r>
              <a:rPr lang="zh-CN" altLang="en-US" dirty="0"/>
              <a:t>实</a:t>
            </a:r>
            <a:r>
              <a:rPr lang="zh-CN" altLang="en-US" dirty="0" smtClean="0"/>
              <a:t>验配置 </a:t>
            </a:r>
            <a:r>
              <a:rPr lang="zh-CN" altLang="en-US" sz="1800" dirty="0" smtClean="0">
                <a:solidFill>
                  <a:srgbClr val="00B050"/>
                </a:solidFill>
              </a:rPr>
              <a:t>数据集</a:t>
            </a:r>
            <a:endParaRPr sz="1800" dirty="0">
              <a:solidFill>
                <a:srgbClr val="00B050"/>
              </a:solidFill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71CF4-0064-4BBA-841C-88316D98C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29" y="1676580"/>
            <a:ext cx="6681457" cy="368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5314-28A1-45D8-BCA4-EDF0AC93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Roboto Slab" panose="020B0604020202020204" charset="0"/>
                <a:ea typeface="Roboto Slab" panose="020B0604020202020204" charset="0"/>
              </a:rPr>
              <a:t>3.1 </a:t>
            </a:r>
            <a:r>
              <a:rPr lang="zh-CN" altLang="en-US" dirty="0" smtClean="0"/>
              <a:t>实</a:t>
            </a:r>
            <a:r>
              <a:rPr lang="zh-CN" altLang="en-US" dirty="0"/>
              <a:t>验配置 </a:t>
            </a:r>
            <a:r>
              <a:rPr lang="zh-CN" altLang="en-US" sz="1800" dirty="0" smtClean="0">
                <a:solidFill>
                  <a:srgbClr val="00B050"/>
                </a:solidFill>
              </a:rPr>
              <a:t>评</a:t>
            </a:r>
            <a:r>
              <a:rPr lang="zh-CN" altLang="en-US" sz="1800" dirty="0">
                <a:solidFill>
                  <a:srgbClr val="00B050"/>
                </a:solidFill>
              </a:rPr>
              <a:t>价指标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BC453-9EF2-47AA-A1D4-4A8CE30C5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6C7FBE-6F02-4A86-B516-032642D30EA0}"/>
                  </a:ext>
                </a:extLst>
              </p:cNvPr>
              <p:cNvSpPr/>
              <p:nvPr/>
            </p:nvSpPr>
            <p:spPr>
              <a:xfrm>
                <a:off x="3773203" y="1913638"/>
                <a:ext cx="3281539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/>
                        <m:t>PPL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g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grow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nary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6C7FBE-6F02-4A86-B516-032642D30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03" y="1913638"/>
                <a:ext cx="3281539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524D87-BEF2-4443-A769-041C3B8A482C}"/>
                  </a:ext>
                </a:extLst>
              </p:cNvPr>
              <p:cNvSpPr/>
              <p:nvPr/>
            </p:nvSpPr>
            <p:spPr>
              <a:xfrm>
                <a:off x="3773203" y="2728321"/>
                <a:ext cx="4469878" cy="552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/>
                        <m:t>WER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插入的单词数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插入的单词数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插入的单词数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全部单词数量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524D87-BEF2-4443-A769-041C3B8A4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03" y="2728321"/>
                <a:ext cx="4469878" cy="552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45A2266-46C6-417F-BCBD-E203F1410FBB}"/>
              </a:ext>
            </a:extLst>
          </p:cNvPr>
          <p:cNvSpPr/>
          <p:nvPr/>
        </p:nvSpPr>
        <p:spPr>
          <a:xfrm>
            <a:off x="663703" y="1551611"/>
            <a:ext cx="8289381" cy="421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0" indent="-342900">
              <a:spcBef>
                <a:spcPts val="600"/>
              </a:spcBef>
              <a:buClr>
                <a:srgbClr val="CFD8DC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定量度量指</a:t>
            </a: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标</a:t>
            </a:r>
            <a:endParaRPr lang="en-US" altLang="zh-CN" sz="2000" dirty="0" smtClean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 lvl="2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en-US" altLang="zh-CN" sz="2000" dirty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</a:t>
            </a:r>
            <a:r>
              <a:rPr lang="en-US" altLang="zh-CN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      </a:t>
            </a: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单</a:t>
            </a:r>
            <a:r>
              <a:rPr lang="zh-CN" altLang="en-US" sz="2000" dirty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词困惑度</a:t>
            </a: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：</a:t>
            </a:r>
            <a:endParaRPr lang="en-US" altLang="zh-CN" sz="2000" dirty="0" smtClean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 lvl="2">
              <a:spcBef>
                <a:spcPts val="600"/>
              </a:spcBef>
              <a:buClr>
                <a:srgbClr val="CFD8DC"/>
              </a:buClr>
              <a:buSzPct val="120000"/>
            </a:pPr>
            <a:endParaRPr lang="en-US" altLang="zh-CN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 lvl="6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       单</a:t>
            </a:r>
            <a:r>
              <a:rPr lang="zh-CN" altLang="en-US" sz="2000" dirty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词误差率：</a:t>
            </a:r>
            <a:endParaRPr lang="en-US" altLang="zh-CN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endParaRPr lang="en-US" altLang="zh-CN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0" indent="-342900">
              <a:spcBef>
                <a:spcPts val="600"/>
              </a:spcBef>
              <a:buClr>
                <a:srgbClr val="CFD8DC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定</a:t>
            </a:r>
            <a:r>
              <a:rPr lang="zh-CN" altLang="en-US" sz="2000" dirty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性度量指标</a:t>
            </a:r>
            <a:endParaRPr lang="en-US" altLang="zh-CN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 lvl="6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       训练时间效率；</a:t>
            </a:r>
            <a:endParaRPr lang="en-US" altLang="zh-CN" sz="2000" dirty="0" smtClean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       算法对词表可伸缩性；</a:t>
            </a:r>
            <a:endParaRPr lang="en-US" altLang="zh-CN" sz="2000" dirty="0" smtClean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38100">
              <a:spcBef>
                <a:spcPts val="600"/>
              </a:spcBef>
              <a:buClr>
                <a:srgbClr val="CFD8DC"/>
              </a:buClr>
              <a:buSzPct val="120000"/>
            </a:pPr>
            <a:r>
              <a:rPr lang="zh-CN" altLang="en-US" sz="2000" dirty="0" smtClean="0">
                <a:solidFill>
                  <a:srgbClr val="263238"/>
                </a:solidFill>
                <a:latin typeface="MicrosoftYaHei"/>
                <a:ea typeface="HYDianYaTiJ" panose="00020600040101010101" pitchFamily="18" charset="-122"/>
                <a:cs typeface="Source Sans Pro"/>
                <a:sym typeface="Source Sans Pro"/>
              </a:rPr>
              <a:t>        运行时内存消耗。</a:t>
            </a: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zh-CN" altLang="en-US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endParaRPr lang="zh-CN" altLang="en-US" sz="2000" dirty="0">
              <a:solidFill>
                <a:srgbClr val="263238"/>
              </a:solidFill>
              <a:latin typeface="MicrosoftYaHei"/>
              <a:ea typeface="HYDianYaTiJ" panose="00020600040101010101" pitchFamily="18" charset="-122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96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运算效率分析 </a:t>
            </a:r>
            <a:r>
              <a:rPr lang="zh-CN" altLang="en-US" sz="1800" dirty="0" smtClean="0">
                <a:solidFill>
                  <a:srgbClr val="00B050"/>
                </a:solidFill>
              </a:rPr>
              <a:t>大词表问题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78035" y="5155473"/>
            <a:ext cx="7571700" cy="1236617"/>
          </a:xfrm>
        </p:spPr>
        <p:txBody>
          <a:bodyPr/>
          <a:lstStyle/>
          <a:p>
            <a:r>
              <a:rPr lang="en-US" altLang="zh-CN" sz="1600" dirty="0" err="1" smtClean="0"/>
              <a:t>Softmax</a:t>
            </a:r>
            <a:r>
              <a:rPr lang="zh-CN" altLang="en-US" sz="1600" dirty="0" smtClean="0"/>
              <a:t>模块占据时间在</a:t>
            </a:r>
            <a:r>
              <a:rPr lang="en-US" altLang="zh-CN" sz="1600" dirty="0" smtClean="0"/>
              <a:t>3,4</a:t>
            </a:r>
            <a:r>
              <a:rPr lang="zh-CN" altLang="en-US" sz="1600" dirty="0" smtClean="0"/>
              <a:t>组中已经超过了</a:t>
            </a:r>
            <a:r>
              <a:rPr lang="en-US" altLang="zh-CN" sz="1600" dirty="0" smtClean="0"/>
              <a:t>80%</a:t>
            </a:r>
            <a:r>
              <a:rPr lang="zh-CN" altLang="en-US" sz="1600" dirty="0" smtClean="0"/>
              <a:t>的计算时间时间。</a:t>
            </a:r>
            <a:endParaRPr lang="en-US" altLang="zh-CN" sz="1600" dirty="0" smtClean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2891B-72D8-4B89-84C2-19E8ECA9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52" y="1750930"/>
            <a:ext cx="6373640" cy="2445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7FD490-6CD4-4C30-ABE5-0E1D4A3C6F0B}"/>
              </a:ext>
            </a:extLst>
          </p:cNvPr>
          <p:cNvSpPr txBox="1">
            <a:spLocks/>
          </p:cNvSpPr>
          <p:nvPr/>
        </p:nvSpPr>
        <p:spPr>
          <a:xfrm>
            <a:off x="748903" y="4216600"/>
            <a:ext cx="7571700" cy="62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100" indent="0" algn="ctr"/>
            <a:r>
              <a:rPr lang="en-US" altLang="zh-CN" sz="1600" dirty="0" smtClean="0">
                <a:solidFill>
                  <a:schemeClr val="tx1"/>
                </a:solidFill>
                <a:latin typeface="+mn-lt"/>
                <a:ea typeface="HYDianYaTiJ" panose="00020600040101010101" pitchFamily="18" charset="-122"/>
              </a:rPr>
              <a:t>wikitext-103 </a:t>
            </a:r>
            <a:r>
              <a:rPr lang="zh-CN" altLang="en-US" sz="1600" dirty="0" smtClean="0">
                <a:solidFill>
                  <a:schemeClr val="tx1"/>
                </a:solidFill>
                <a:latin typeface="+mn-lt"/>
                <a:ea typeface="HYDianYaTiJ" panose="00020600040101010101" pitchFamily="18" charset="-122"/>
              </a:rPr>
              <a:t>数据集上测量语言模型三个部分的计算时间比较</a:t>
            </a:r>
            <a:endParaRPr lang="zh-CN" altLang="en-US" sz="1600" dirty="0">
              <a:solidFill>
                <a:schemeClr val="tx1"/>
              </a:solidFill>
              <a:latin typeface="+mn-lt"/>
              <a:ea typeface="HYDianYaTiJ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5978-C67D-4F13-8111-9458F0E8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Roboto Slab" panose="020B0604020202020204" charset="0"/>
                <a:ea typeface="Roboto Slab" panose="020B0604020202020204" charset="0"/>
              </a:rPr>
              <a:t>3.2 </a:t>
            </a:r>
            <a:r>
              <a:rPr lang="zh-CN" altLang="en-US" dirty="0" smtClean="0"/>
              <a:t>运</a:t>
            </a:r>
            <a:r>
              <a:rPr lang="zh-CN" altLang="en-US" dirty="0"/>
              <a:t>算效率分析 </a:t>
            </a:r>
            <a:r>
              <a:rPr lang="zh-CN" altLang="en-US" sz="1600" dirty="0" smtClean="0">
                <a:solidFill>
                  <a:srgbClr val="00B050"/>
                </a:solidFill>
              </a:rPr>
              <a:t>设备影响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896D9-A135-479B-9D21-0F89E6C34C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489165" y="4293324"/>
            <a:ext cx="5817326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CN" altLang="en-US" sz="1600" dirty="0" smtClean="0"/>
              <a:t>不同</a:t>
            </a:r>
            <a:r>
              <a:rPr lang="en-US" altLang="zh-CN" sz="1600" dirty="0" smtClean="0"/>
              <a:t>GPU</a:t>
            </a:r>
            <a:r>
              <a:rPr lang="zh-CN" altLang="en-US" sz="1600" dirty="0" smtClean="0"/>
              <a:t>设备型号之间计算时间有差异，为了统一起见，我们均采用</a:t>
            </a:r>
            <a:r>
              <a:rPr lang="en-US" altLang="zh-CN" sz="1600" dirty="0" smtClean="0"/>
              <a:t>K40M</a:t>
            </a:r>
            <a:r>
              <a:rPr lang="zh-CN" altLang="en-US" sz="1600" dirty="0" smtClean="0"/>
              <a:t>的配置。</a:t>
            </a: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7478"/>
              </p:ext>
            </p:extLst>
          </p:nvPr>
        </p:nvGraphicFramePr>
        <p:xfrm>
          <a:off x="1910261" y="2419840"/>
          <a:ext cx="5474608" cy="9315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16413">
                  <a:extLst>
                    <a:ext uri="{9D8B030D-6E8A-4147-A177-3AD203B41FA5}">
                      <a16:colId xmlns:a16="http://schemas.microsoft.com/office/drawing/2014/main" val="583719931"/>
                    </a:ext>
                  </a:extLst>
                </a:gridCol>
                <a:gridCol w="772013">
                  <a:extLst>
                    <a:ext uri="{9D8B030D-6E8A-4147-A177-3AD203B41FA5}">
                      <a16:colId xmlns:a16="http://schemas.microsoft.com/office/drawing/2014/main" val="977105413"/>
                    </a:ext>
                  </a:extLst>
                </a:gridCol>
                <a:gridCol w="1140248">
                  <a:extLst>
                    <a:ext uri="{9D8B030D-6E8A-4147-A177-3AD203B41FA5}">
                      <a16:colId xmlns:a16="http://schemas.microsoft.com/office/drawing/2014/main" val="1666388243"/>
                    </a:ext>
                  </a:extLst>
                </a:gridCol>
                <a:gridCol w="891899">
                  <a:extLst>
                    <a:ext uri="{9D8B030D-6E8A-4147-A177-3AD203B41FA5}">
                      <a16:colId xmlns:a16="http://schemas.microsoft.com/office/drawing/2014/main" val="4290894729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17798017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Nvidia</a:t>
                      </a:r>
                      <a:r>
                        <a:rPr lang="en-US" sz="1100" u="none" strike="noStrike" dirty="0">
                          <a:effectLst/>
                        </a:rPr>
                        <a:t> Titan 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Nvidia</a:t>
                      </a:r>
                      <a:r>
                        <a:rPr lang="en-US" sz="1100" u="none" strike="noStrike" dirty="0">
                          <a:effectLst/>
                        </a:rPr>
                        <a:t> K40M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519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 (µs)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Forward only (µs)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 (µs)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Forward only (µs)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046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Theano LSTM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289.6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99.1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275.2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63.4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713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cuDNN Theano LSTM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118.8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59.5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57150" marB="571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440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9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5978-C67D-4F13-8111-9458F0E8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Roboto Slab" panose="020B0604020202020204" charset="0"/>
                <a:ea typeface="Roboto Slab" panose="020B0604020202020204" charset="0"/>
              </a:rPr>
              <a:t>3.2 </a:t>
            </a:r>
            <a:r>
              <a:rPr lang="zh-CN" altLang="en-US" dirty="0" smtClean="0"/>
              <a:t>运</a:t>
            </a:r>
            <a:r>
              <a:rPr lang="zh-CN" altLang="en-US" dirty="0"/>
              <a:t>算效率分析 </a:t>
            </a:r>
            <a:r>
              <a:rPr lang="zh-CN" altLang="en-US" sz="1600" dirty="0" smtClean="0">
                <a:solidFill>
                  <a:srgbClr val="00B050"/>
                </a:solidFill>
              </a:rPr>
              <a:t>层</a:t>
            </a:r>
            <a:r>
              <a:rPr lang="zh-CN" altLang="en-US" sz="1600" dirty="0">
                <a:solidFill>
                  <a:srgbClr val="00B050"/>
                </a:solidFill>
              </a:rPr>
              <a:t>次概率算法计算效率分析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896D9-A135-479B-9D21-0F89E6C34C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C3F5-9105-4E4C-976B-E2973DCEB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"/>
          <a:stretch/>
        </p:blipFill>
        <p:spPr>
          <a:xfrm>
            <a:off x="1611085" y="1610948"/>
            <a:ext cx="6296297" cy="286502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480457" y="4876798"/>
            <a:ext cx="5817326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CN" altLang="en-US" sz="1600" dirty="0"/>
              <a:t>我们提出的</a:t>
            </a:r>
            <a:r>
              <a:rPr lang="en-US" altLang="zh-CN" sz="1600" dirty="0"/>
              <a:t>p-</a:t>
            </a:r>
            <a:r>
              <a:rPr lang="en-US" altLang="zh-CN" sz="1600" dirty="0" err="1"/>
              <a:t>tHSM</a:t>
            </a:r>
            <a:r>
              <a:rPr lang="zh-CN" altLang="en-US" sz="1600" dirty="0"/>
              <a:t>算法的运算速度在三项评测</a:t>
            </a:r>
            <a:r>
              <a:rPr lang="zh-CN" altLang="en-US" sz="1600" dirty="0" smtClean="0"/>
              <a:t>中速</a:t>
            </a:r>
            <a:r>
              <a:rPr lang="zh-CN" altLang="en-US" sz="1600" dirty="0"/>
              <a:t>度最快</a:t>
            </a:r>
            <a:endParaRPr lang="en-US" altLang="zh-CN" sz="1600" dirty="0"/>
          </a:p>
          <a:p>
            <a:r>
              <a:rPr lang="en-US" altLang="zh-CN" sz="1600" dirty="0" err="1"/>
              <a:t>tHSM</a:t>
            </a:r>
            <a:r>
              <a:rPr lang="zh-CN" altLang="en-US" sz="1600" dirty="0"/>
              <a:t>因为过多的</a:t>
            </a:r>
            <a:r>
              <a:rPr lang="en-US" altLang="zh-CN" sz="1600" dirty="0"/>
              <a:t>indexing</a:t>
            </a:r>
            <a:r>
              <a:rPr lang="zh-CN" altLang="en-US" sz="1600" dirty="0"/>
              <a:t>操作，导致实际运算速度不高</a:t>
            </a:r>
            <a:endParaRPr lang="en-US" altLang="zh-CN" sz="1600" dirty="0"/>
          </a:p>
          <a:p>
            <a:r>
              <a:rPr lang="en-US" altLang="zh-CN" sz="1600" dirty="0" err="1"/>
              <a:t>cHSM</a:t>
            </a:r>
            <a:r>
              <a:rPr lang="zh-CN" altLang="en-US" sz="1600" dirty="0"/>
              <a:t>算法运算效率较高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63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7AAF-DE1A-4D09-A2D8-0C5C1C3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运算效率分析 </a:t>
            </a:r>
            <a:r>
              <a:rPr lang="zh-CN" altLang="en-US" sz="1800" dirty="0">
                <a:solidFill>
                  <a:srgbClr val="00B050"/>
                </a:solidFill>
              </a:rPr>
              <a:t>层次概</a:t>
            </a:r>
            <a:r>
              <a:rPr lang="zh-CN" altLang="en-US" sz="1800" dirty="0" smtClean="0">
                <a:solidFill>
                  <a:srgbClr val="00B050"/>
                </a:solidFill>
              </a:rPr>
              <a:t>率算</a:t>
            </a:r>
            <a:r>
              <a:rPr lang="zh-CN" altLang="en-US" sz="1800" dirty="0">
                <a:solidFill>
                  <a:srgbClr val="00B050"/>
                </a:solidFill>
              </a:rPr>
              <a:t>法对词表伸缩性试验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C804A-2326-4B73-AE9E-202C237AE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3CC62-85B6-4558-92F3-B1C391ED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3" y="1910005"/>
            <a:ext cx="6468090" cy="2624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6E194-9D83-423C-AC4A-9EC35AD6ACF8}"/>
              </a:ext>
            </a:extLst>
          </p:cNvPr>
          <p:cNvSpPr/>
          <p:nvPr/>
        </p:nvSpPr>
        <p:spPr>
          <a:xfrm>
            <a:off x="2012326" y="4534975"/>
            <a:ext cx="5468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HYDianYaTiJ" panose="00020600040101010101" pitchFamily="18" charset="-122"/>
                <a:ea typeface="HYDianYaTiJ" panose="00020600040101010101" pitchFamily="18" charset="-122"/>
              </a:rPr>
              <a:t> cHSM, tHSM 和 p-tHSM 算法随着词表大小的计算时间影响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407737" y="5341599"/>
            <a:ext cx="5817326" cy="105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CN" altLang="en-US" sz="1600" dirty="0"/>
              <a:t>我们提出的</a:t>
            </a:r>
            <a:r>
              <a:rPr lang="en-US" altLang="zh-CN" sz="1600" dirty="0"/>
              <a:t>p-</a:t>
            </a:r>
            <a:r>
              <a:rPr lang="en-US" altLang="zh-CN" sz="1600" dirty="0" err="1"/>
              <a:t>tHSM</a:t>
            </a:r>
            <a:r>
              <a:rPr lang="zh-CN" altLang="en-US" sz="1600" dirty="0"/>
              <a:t>算</a:t>
            </a:r>
            <a:r>
              <a:rPr lang="zh-CN" altLang="en-US" sz="1600" dirty="0" smtClean="0"/>
              <a:t>法对词表的伸缩性更好</a:t>
            </a:r>
            <a:endParaRPr lang="en-US" altLang="zh-CN" sz="1600" dirty="0" smtClean="0"/>
          </a:p>
          <a:p>
            <a:r>
              <a:rPr lang="zh-CN" altLang="en-US" sz="1600" dirty="0"/>
              <a:t>这</a:t>
            </a:r>
            <a:r>
              <a:rPr lang="zh-CN" altLang="en-US" sz="1600" dirty="0" smtClean="0"/>
              <a:t>里没有</a:t>
            </a:r>
            <a:r>
              <a:rPr lang="en-US" altLang="zh-CN" sz="1600" dirty="0" err="1" smtClean="0"/>
              <a:t>softmax</a:t>
            </a:r>
            <a:r>
              <a:rPr lang="zh-CN" altLang="en-US" sz="1600" dirty="0" smtClean="0"/>
              <a:t>，因为其数值太大了</a:t>
            </a:r>
            <a:endParaRPr lang="en-US" altLang="zh-CN" sz="1600" dirty="0" smtClean="0"/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913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20C1-2103-4331-A4E5-14142FEE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/>
              <a:t>精确度</a:t>
            </a:r>
            <a:r>
              <a:rPr lang="zh-CN" altLang="en-US" dirty="0" smtClean="0"/>
              <a:t>分析 </a:t>
            </a:r>
            <a:r>
              <a:rPr lang="zh-CN" altLang="en-US" sz="1800" dirty="0" smtClean="0">
                <a:solidFill>
                  <a:srgbClr val="00B050"/>
                </a:solidFill>
              </a:rPr>
              <a:t>不</a:t>
            </a:r>
            <a:r>
              <a:rPr lang="zh-CN" altLang="en-US" sz="1800" dirty="0">
                <a:solidFill>
                  <a:srgbClr val="00B050"/>
                </a:solidFill>
              </a:rPr>
              <a:t>同</a:t>
            </a:r>
            <a:r>
              <a:rPr lang="en-US" altLang="zh-CN" sz="1800" dirty="0">
                <a:solidFill>
                  <a:srgbClr val="00B050"/>
                </a:solidFill>
              </a:rPr>
              <a:t>RNN</a:t>
            </a:r>
            <a:r>
              <a:rPr lang="zh-CN" altLang="en-US" sz="1800" dirty="0">
                <a:solidFill>
                  <a:srgbClr val="00B050"/>
                </a:solidFill>
              </a:rPr>
              <a:t>模型的影响分析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6B253-AC47-4AF0-8B57-33D2018CE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4AB1F-2BBC-40D0-9D14-40175ED7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65" y="1515627"/>
            <a:ext cx="5551590" cy="3056374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659365" y="4975840"/>
            <a:ext cx="5817326" cy="105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CN" sz="1600" dirty="0" smtClean="0"/>
              <a:t>LSTM</a:t>
            </a:r>
            <a:r>
              <a:rPr lang="zh-CN" altLang="en-US" sz="1600" dirty="0" smtClean="0"/>
              <a:t>计算效率比</a:t>
            </a:r>
            <a:r>
              <a:rPr lang="en-US" altLang="zh-CN" sz="1600" dirty="0" smtClean="0"/>
              <a:t>GRU</a:t>
            </a:r>
            <a:r>
              <a:rPr lang="zh-CN" altLang="en-US" sz="1600" dirty="0" smtClean="0"/>
              <a:t>高，</a:t>
            </a:r>
            <a:r>
              <a:rPr lang="en-US" altLang="zh-CN" sz="1600" dirty="0" smtClean="0"/>
              <a:t>GRU</a:t>
            </a:r>
            <a:r>
              <a:rPr lang="zh-CN" altLang="en-US" sz="1600" dirty="0" smtClean="0"/>
              <a:t>精度更好；</a:t>
            </a:r>
            <a:endParaRPr lang="en-US" altLang="zh-CN" sz="1600" dirty="0" smtClean="0"/>
          </a:p>
          <a:p>
            <a:r>
              <a:rPr lang="en-US" altLang="zh-CN" sz="1600" dirty="0" smtClean="0"/>
              <a:t>RNN </a:t>
            </a:r>
            <a:r>
              <a:rPr lang="en-US" altLang="zh-CN" sz="1600" dirty="0" err="1" smtClean="0"/>
              <a:t>ReLU</a:t>
            </a:r>
            <a:r>
              <a:rPr lang="zh-CN" altLang="en-US" sz="1600" dirty="0" smtClean="0"/>
              <a:t>和 </a:t>
            </a:r>
            <a:r>
              <a:rPr lang="en-US" altLang="zh-CN" sz="1600" dirty="0" smtClean="0"/>
              <a:t>RNN </a:t>
            </a:r>
            <a:r>
              <a:rPr lang="en-US" altLang="zh-CN" sz="1600" dirty="0" err="1" smtClean="0"/>
              <a:t>Tanh</a:t>
            </a:r>
            <a:r>
              <a:rPr lang="zh-CN" altLang="en-US" sz="1600" dirty="0"/>
              <a:t>计算相对较</a:t>
            </a:r>
            <a:r>
              <a:rPr lang="zh-CN" altLang="en-US" sz="1600" dirty="0" smtClean="0"/>
              <a:t>快，但是精度低很多。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294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6DDA7B-B723-4CE2-ABAF-76757705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Roboto Slab" panose="020B0604020202020204" charset="0"/>
                <a:ea typeface="Roboto Slab" panose="020B0604020202020204" charset="0"/>
              </a:rPr>
              <a:t>1.1</a:t>
            </a:r>
            <a:r>
              <a:rPr lang="en-US" altLang="zh-CN" sz="3200" dirty="0" smtClean="0"/>
              <a:t> </a:t>
            </a:r>
            <a:r>
              <a:rPr lang="zh-CN" altLang="en-US" sz="3200" dirty="0"/>
              <a:t>语</a:t>
            </a:r>
            <a:r>
              <a:rPr lang="zh-CN" altLang="en-US" sz="3200" dirty="0" smtClean="0"/>
              <a:t>言建模</a:t>
            </a:r>
            <a:endParaRPr lang="zh-CN" alt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9C2B7-A7EB-4AB8-BDAC-A1014D1C4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62356-36EA-40B6-ACF5-AD49B206C679}"/>
              </a:ext>
            </a:extLst>
          </p:cNvPr>
          <p:cNvSpPr/>
          <p:nvPr/>
        </p:nvSpPr>
        <p:spPr>
          <a:xfrm>
            <a:off x="976408" y="2361750"/>
            <a:ext cx="65501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38100">
              <a:spcBef>
                <a:spcPts val="600"/>
              </a:spcBef>
              <a:buClr>
                <a:srgbClr val="CFD8DC"/>
              </a:buClr>
              <a:buSzPts val="3000"/>
            </a:pP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组织结构：</a:t>
            </a:r>
            <a:r>
              <a:rPr lang="en-US" altLang="zh-CN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1</a:t>
            </a: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）上下文表示；</a:t>
            </a:r>
            <a:r>
              <a:rPr lang="en-US" altLang="zh-CN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2</a:t>
            </a: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）预测层表示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5208A-186F-4BC9-BFD3-CFC54A2D97CA}"/>
                  </a:ext>
                </a:extLst>
              </p:cNvPr>
              <p:cNvSpPr/>
              <p:nvPr/>
            </p:nvSpPr>
            <p:spPr>
              <a:xfrm>
                <a:off x="3113398" y="1819270"/>
                <a:ext cx="2276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80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1800">
                          <a:latin typeface="Cambria Math" panose="02040503050406030204" pitchFamily="18" charset="0"/>
                        </a:rPr>
                        <m:t>−−&gt;</m:t>
                      </m:r>
                      <m:sSub>
                        <m:sSub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5208A-186F-4BC9-BFD3-CFC54A2D9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98" y="1819270"/>
                <a:ext cx="22762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74469" y="5122558"/>
            <a:ext cx="85786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信息抽取（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Information Extraction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IE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）、关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系抽取（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Relation Extraction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RE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）、命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名实体识别（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Named Entity Recognition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NER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）、词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性标注（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Part Of Speech Tagging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POS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）、指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代消解（</a:t>
            </a:r>
            <a:r>
              <a:rPr lang="en-US" altLang="zh-CN" sz="1100" dirty="0" err="1">
                <a:latin typeface="+mn-lt"/>
                <a:ea typeface="Roboto Slab" panose="020B0604020202020204" charset="0"/>
              </a:rPr>
              <a:t>Coreference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 Resolution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）、句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法分析（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Parsing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）、词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义消歧（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Word Sense Disambiguation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WSD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）、语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音识别（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Speech Recognition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）、语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音合成（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Text To Speech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TTS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）、机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器翻译（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Machine Translation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MT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）、自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动文摘（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Automatic Summarization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）、问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答系统（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Question Answering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）、自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然语言理解（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Natural Language Understanding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）、光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学字符识别（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Optical Character Recognition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OCR</a:t>
            </a:r>
            <a:r>
              <a:rPr lang="zh-CN" altLang="en-US" sz="1100" dirty="0" smtClean="0">
                <a:latin typeface="+mn-lt"/>
                <a:ea typeface="HYDianYaTiJ" panose="00020600040101010101" pitchFamily="18" charset="-122"/>
              </a:rPr>
              <a:t>）、信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息检索（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Information Retrieval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，</a:t>
            </a:r>
            <a:r>
              <a:rPr lang="en-US" altLang="zh-CN" sz="1100" dirty="0">
                <a:latin typeface="+mn-lt"/>
                <a:ea typeface="Roboto Slab" panose="020B0604020202020204" charset="0"/>
              </a:rPr>
              <a:t>IR</a:t>
            </a:r>
            <a:r>
              <a:rPr lang="zh-CN" altLang="en-US" sz="1100" dirty="0">
                <a:latin typeface="+mn-lt"/>
                <a:ea typeface="HYDianYaTiJ" panose="00020600040101010101" pitchFamily="18" charset="-122"/>
              </a:rPr>
              <a:t>）</a:t>
            </a:r>
            <a:endParaRPr lang="en-US" altLang="zh-CN" sz="1100" dirty="0">
              <a:latin typeface="+mn-lt"/>
              <a:ea typeface="Roboto Slab" panose="020B0604020202020204" charset="0"/>
            </a:endParaRPr>
          </a:p>
          <a:p>
            <a:pPr marL="0" indent="0">
              <a:buNone/>
            </a:pPr>
            <a:endParaRPr lang="en-US" sz="1100" dirty="0">
              <a:latin typeface="+mn-lt"/>
              <a:ea typeface="HYDianYaTiJ" panose="00020600040101010101" pitchFamily="18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08" y="2945522"/>
            <a:ext cx="7175969" cy="19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5020C1-2103-4331-A4E5-14142FEE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</p:spPr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/>
              <a:t>精确度</a:t>
            </a:r>
            <a:r>
              <a:rPr lang="zh-CN" altLang="en-US" dirty="0" smtClean="0"/>
              <a:t>分析 </a:t>
            </a:r>
            <a:r>
              <a:rPr lang="zh-CN" altLang="en-US" sz="1800" dirty="0" smtClean="0">
                <a:solidFill>
                  <a:srgbClr val="00B050"/>
                </a:solidFill>
              </a:rPr>
              <a:t>不同层次概率模型比较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5855"/>
              </p:ext>
            </p:extLst>
          </p:nvPr>
        </p:nvGraphicFramePr>
        <p:xfrm>
          <a:off x="1245325" y="1868197"/>
          <a:ext cx="6816434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0017">
                  <a:extLst>
                    <a:ext uri="{9D8B030D-6E8A-4147-A177-3AD203B41FA5}">
                      <a16:colId xmlns:a16="http://schemas.microsoft.com/office/drawing/2014/main" val="2852940625"/>
                    </a:ext>
                  </a:extLst>
                </a:gridCol>
                <a:gridCol w="1722784">
                  <a:extLst>
                    <a:ext uri="{9D8B030D-6E8A-4147-A177-3AD203B41FA5}">
                      <a16:colId xmlns:a16="http://schemas.microsoft.com/office/drawing/2014/main" val="2818469801"/>
                    </a:ext>
                  </a:extLst>
                </a:gridCol>
                <a:gridCol w="1756675">
                  <a:extLst>
                    <a:ext uri="{9D8B030D-6E8A-4147-A177-3AD203B41FA5}">
                      <a16:colId xmlns:a16="http://schemas.microsoft.com/office/drawing/2014/main" val="460818836"/>
                    </a:ext>
                  </a:extLst>
                </a:gridCol>
                <a:gridCol w="1706958">
                  <a:extLst>
                    <a:ext uri="{9D8B030D-6E8A-4147-A177-3AD203B41FA5}">
                      <a16:colId xmlns:a16="http://schemas.microsoft.com/office/drawing/2014/main" val="1333960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算法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验证集</a:t>
                      </a:r>
                      <a:r>
                        <a:rPr lang="en-US" altLang="zh-CN" dirty="0" smtClean="0"/>
                        <a:t>(PPL/WER)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测试集</a:t>
                      </a:r>
                      <a:r>
                        <a:rPr lang="en-US" altLang="zh-CN" dirty="0" smtClean="0"/>
                        <a:t>(PPL/WER)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758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WikiText-2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cHSM</a:t>
                      </a:r>
                      <a:r>
                        <a:rPr lang="en-US" b="1" dirty="0" smtClean="0"/>
                        <a:t> + </a:t>
                      </a:r>
                      <a:r>
                        <a:rPr lang="en-US" b="1" dirty="0" err="1" smtClean="0"/>
                        <a:t>Uni</a:t>
                      </a:r>
                      <a:r>
                        <a:rPr lang="en-US" b="1" dirty="0" smtClean="0"/>
                        <a:t>-gram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r>
                        <a:rPr lang="en-US" altLang="zh-CN" b="1" dirty="0" smtClean="0"/>
                        <a:t>0</a:t>
                      </a:r>
                      <a:r>
                        <a:rPr lang="en-US" b="1" dirty="0" smtClean="0"/>
                        <a:t>3.18 / 78.25%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r>
                        <a:rPr lang="en-US" altLang="zh-CN" b="1" dirty="0" smtClean="0"/>
                        <a:t>0</a:t>
                      </a:r>
                      <a:r>
                        <a:rPr lang="en-US" b="1" dirty="0" smtClean="0"/>
                        <a:t>6.61 / 78.02%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116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</a:t>
                      </a:r>
                      <a:r>
                        <a:rPr lang="en-US" dirty="0" err="1" smtClean="0"/>
                        <a:t>tHSM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Uni</a:t>
                      </a:r>
                      <a:r>
                        <a:rPr lang="en-US" dirty="0" smtClean="0"/>
                        <a:t>-gram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218.42 / 78.15%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216.05 / 78.15%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0329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WikiText-</a:t>
                      </a:r>
                      <a:r>
                        <a:rPr lang="en-US" altLang="zh-CN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cHSM</a:t>
                      </a:r>
                      <a:r>
                        <a:rPr lang="en-US" b="1" dirty="0" smtClean="0"/>
                        <a:t> + </a:t>
                      </a:r>
                      <a:r>
                        <a:rPr lang="en-US" b="1" dirty="0" err="1" smtClean="0"/>
                        <a:t>Uni</a:t>
                      </a:r>
                      <a:r>
                        <a:rPr lang="en-US" b="1" dirty="0" smtClean="0"/>
                        <a:t>-gram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r>
                        <a:rPr lang="en-US" altLang="zh-CN" b="1" dirty="0" smtClean="0"/>
                        <a:t>6</a:t>
                      </a:r>
                      <a:r>
                        <a:rPr lang="en-US" b="1" dirty="0" smtClean="0"/>
                        <a:t>1.81 / 73.42%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r>
                        <a:rPr lang="en-US" altLang="zh-CN" b="1" dirty="0" smtClean="0"/>
                        <a:t>5</a:t>
                      </a:r>
                      <a:r>
                        <a:rPr lang="en-US" b="1" dirty="0" smtClean="0"/>
                        <a:t>6.74 / 73.18%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749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</a:t>
                      </a:r>
                      <a:r>
                        <a:rPr lang="en-US" dirty="0" err="1" smtClean="0"/>
                        <a:t>tHSM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Uni</a:t>
                      </a:r>
                      <a:r>
                        <a:rPr lang="en-US" dirty="0" smtClean="0"/>
                        <a:t>-gram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165.70 / 73.53%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166.11 / 72.44%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66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One Billion 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cHSM</a:t>
                      </a:r>
                      <a:r>
                        <a:rPr lang="en-US" b="1" dirty="0" smtClean="0"/>
                        <a:t> + </a:t>
                      </a:r>
                      <a:r>
                        <a:rPr lang="en-US" b="1" dirty="0" err="1" smtClean="0"/>
                        <a:t>Uni</a:t>
                      </a:r>
                      <a:r>
                        <a:rPr lang="en-US" b="1" dirty="0" smtClean="0"/>
                        <a:t>-gram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225.36 / 80.32%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224.11 / 79.42%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1255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</a:t>
                      </a:r>
                      <a:r>
                        <a:rPr lang="en-US" dirty="0" err="1" smtClean="0"/>
                        <a:t>tHSM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Uni</a:t>
                      </a:r>
                      <a:r>
                        <a:rPr lang="en-US" dirty="0" smtClean="0"/>
                        <a:t>-gram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231.44 / 87.53%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236.11 / 82.53%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41248"/>
                  </a:ext>
                </a:extLst>
              </a:tr>
            </a:tbl>
          </a:graphicData>
        </a:graphic>
      </p:graphicFrame>
      <p:sp>
        <p:nvSpPr>
          <p:cNvPr id="8" name="Text Placeholder 6"/>
          <p:cNvSpPr txBox="1">
            <a:spLocks/>
          </p:cNvSpPr>
          <p:nvPr/>
        </p:nvSpPr>
        <p:spPr>
          <a:xfrm>
            <a:off x="1541417" y="4984548"/>
            <a:ext cx="5817326" cy="105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CN" sz="1600" dirty="0" err="1" smtClean="0"/>
              <a:t>cHSM</a:t>
            </a:r>
            <a:r>
              <a:rPr lang="zh-CN" altLang="en-US" sz="1600" dirty="0" smtClean="0"/>
              <a:t>算法在</a:t>
            </a:r>
            <a:r>
              <a:rPr lang="en-US" altLang="zh-CN" sz="1600" dirty="0" smtClean="0"/>
              <a:t>PPL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WER</a:t>
            </a:r>
            <a:r>
              <a:rPr lang="zh-CN" altLang="en-US" sz="1600" dirty="0" smtClean="0"/>
              <a:t>上面比</a:t>
            </a:r>
            <a:r>
              <a:rPr lang="en-US" altLang="zh-CN" sz="1600" dirty="0" smtClean="0"/>
              <a:t>p-</a:t>
            </a:r>
            <a:r>
              <a:rPr lang="en-US" altLang="zh-CN" sz="1600" dirty="0" err="1" smtClean="0"/>
              <a:t>tHSM</a:t>
            </a:r>
            <a:r>
              <a:rPr lang="zh-CN" altLang="en-US" sz="1600" dirty="0" smtClean="0"/>
              <a:t>更好。</a:t>
            </a:r>
            <a:endParaRPr lang="en-US" altLang="zh-CN" sz="1600" dirty="0" smtClean="0"/>
          </a:p>
          <a:p>
            <a:r>
              <a:rPr lang="zh-CN" altLang="en-US" sz="1600" dirty="0" smtClean="0"/>
              <a:t>树状模型结构性过强，很难将特征空间做迭代的二元划分。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4531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5020C1-2103-4331-A4E5-14142FEE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</p:spPr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/>
              <a:t>精确度</a:t>
            </a:r>
            <a:r>
              <a:rPr lang="zh-CN" altLang="en-US" dirty="0" smtClean="0"/>
              <a:t>分析 </a:t>
            </a:r>
            <a:r>
              <a:rPr lang="zh-CN" altLang="en-US" sz="1800" dirty="0" smtClean="0">
                <a:solidFill>
                  <a:srgbClr val="00B050"/>
                </a:solidFill>
              </a:rPr>
              <a:t>不同结构化预测算法比较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97576" y="4253029"/>
            <a:ext cx="5817326" cy="105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  <a:defRPr sz="2000" baseline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defRPr>
            </a:lvl1pPr>
            <a:lvl2pPr marL="914400" indent="-381000"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81000"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42900"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42900"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42900"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CN" altLang="en-US" sz="1600" dirty="0" smtClean="0"/>
              <a:t>算法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和算法</a:t>
            </a:r>
            <a:r>
              <a:rPr lang="en-US" altLang="zh-CN" sz="1600" dirty="0" smtClean="0"/>
              <a:t>4 WER</a:t>
            </a:r>
            <a:r>
              <a:rPr lang="zh-CN" altLang="en-US" sz="1600" dirty="0" smtClean="0"/>
              <a:t>一样，但是算法更快；</a:t>
            </a:r>
            <a:endParaRPr lang="en-US" altLang="zh-CN" sz="1600" dirty="0" smtClean="0"/>
          </a:p>
          <a:p>
            <a:r>
              <a:rPr lang="zh-CN" altLang="en-US" sz="1600" dirty="0"/>
              <a:t>算</a:t>
            </a:r>
            <a:r>
              <a:rPr lang="zh-CN" altLang="en-US" sz="1600" dirty="0" smtClean="0"/>
              <a:t>法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每次都取最佳值，运算速度快，但是求解的是局部解，整体误差率更大。</a:t>
            </a:r>
            <a:endParaRPr lang="en-US" altLang="zh-C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03" y="1884522"/>
            <a:ext cx="7098302" cy="21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507476" y="930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342900">
              <a:lnSpc>
                <a:spcPct val="115000"/>
              </a:lnSpc>
              <a:buSzPts val="1800"/>
            </a:pPr>
            <a:r>
              <a:rPr lang="zh-CN" altLang="en-US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攻读硕士期间取得的学术成果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235131" y="1087041"/>
            <a:ext cx="8717953" cy="4732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zh-CN" altLang="en-US" sz="1200" b="1" dirty="0"/>
              <a:t>发表的学术论文</a:t>
            </a:r>
            <a:r>
              <a:rPr lang="zh-CN" altLang="en-US" sz="1200" dirty="0">
                <a:latin typeface="新宋体" panose="02010609030101010101" pitchFamily="49" charset="-122"/>
                <a:ea typeface="新宋体" panose="02010609030101010101" pitchFamily="49" charset="-122"/>
              </a:rPr>
              <a:t/>
            </a:r>
            <a:br>
              <a:rPr lang="zh-CN" altLang="en-US" sz="1200" dirty="0">
                <a:latin typeface="新宋体" panose="02010609030101010101" pitchFamily="49" charset="-122"/>
                <a:ea typeface="新宋体" panose="02010609030101010101" pitchFamily="49" charset="-122"/>
              </a:rPr>
            </a:br>
            <a:r>
              <a:rPr lang="en-US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1.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Wenge Rong, Min Gao, Yikang Shen and Zhang Xiong. Exploration of Tree-based Hierarchical Softmax for Recurrent Language Models[A]. Proceedings of the 26th International Joint Conference on Artificial Intelligence[C]. 2017: 1951-1957.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2.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Jiang,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 Wenge Rong, Yifan Nie, Yikang Shen and Zhang Xiong. Event Trigger Identification with Noise Contrastive Estimation[J]. IEEE/ACM Transactions on Computational Biology and Bioinformatics, 2017. (Accepted)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3.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WengeRong, BaolinPeng, Yifan Nie and ZhangXiong. Modeling Joint Representation with Tri-Modal DBNs for Query and Question Matching[J]. IEICE Transactions on Information and Systems, 2016, 99(4): 927-935.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4.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Wenge Rong, Baolin Peng, Yifan Nie and Zhang Xiong. An Empirical Analysis of Different Sparse Penalties for Autoencoder in Unsupervised Feature Learning[A]. Proceedings of 2015 International Joint Conference on Neural Networks[C]. 2015: 1-8.</a:t>
            </a:r>
          </a:p>
          <a:p>
            <a:pPr marL="38100" indent="0">
              <a:buNone/>
            </a:pP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5. Zhen Xu,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Bingquan Liu, Wenge Rong, Bowen Wu, Baoxun Wang, Xiaolong Wang and Zhuoran Wang. LSDSCC: a Large Scale Domain-Specific Conversational Corpus for Response Generation with Diversity Oriented Evaluation Metrics[A]. Proceedings of 16th Annual Conference of the North American Chapter of the Association for Computational Linguistics - Human Language Technologies[C]. 2018. (Accepted)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6. Yifan Qian, Wenge Rong,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Jie Tang, Zhang Xiong. Citation regression analysis of computer science publications in different ranking categories and subfields[J]. Scientometrics, 2017, 110(3): 1351-1374.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7. Yikang Shen, Wenge Rong,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, Baolin Peng, Jie Tang and Zhang Xiong. Word Embedding Based Correlation Model for Question/Answer Matching[A]. Proceedings of the 30th AAAI Conference on Artificial Intelligence[C]. 2017: 3511-3517.</a:t>
            </a:r>
            <a:b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</a:b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8.Moyuan Huang, Wenge Rong, Tom Arjannikov, </a:t>
            </a:r>
            <a:r>
              <a:rPr lang="af-ZA" altLang="zh-CN" sz="1100" b="1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Nan Jiang</a:t>
            </a:r>
            <a:r>
              <a:rPr lang="af-ZA" altLang="zh-CN" sz="1100" dirty="0">
                <a:latin typeface="+mn-lt"/>
                <a:ea typeface="新宋体" panose="02010609030101010101" pitchFamily="49" charset="-122"/>
                <a:cs typeface="Times New Roman" panose="02020603050405020304" pitchFamily="18" charset="0"/>
              </a:rPr>
              <a:t> and Zhang Xiong. Bi-Modal Deep Boltzmann Machine Based Musical Emotion Classification[A]. Proceedings of 25th International Conference on Artificial Neural Networks[C]. 2016: 199-207.</a:t>
            </a:r>
            <a:r>
              <a:rPr lang="af-ZA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/>
            </a:r>
            <a:br>
              <a:rPr lang="af-ZA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af-ZA" altLang="zh-CN" sz="11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38100" indent="0">
              <a:buNone/>
            </a:pPr>
            <a:r>
              <a:rPr lang="zh-CN" altLang="en-US" sz="1200" b="1" dirty="0"/>
              <a:t>获奖情况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/>
            </a:r>
            <a:b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</a:br>
            <a:r>
              <a:rPr lang="zh-CN" altLang="en-US" sz="1100" dirty="0"/>
              <a:t>获得北京航空航天大学计算机学院</a:t>
            </a:r>
            <a:r>
              <a:rPr lang="en-US" altLang="zh-CN" sz="1100" dirty="0"/>
              <a:t>2017</a:t>
            </a:r>
            <a:r>
              <a:rPr lang="zh-CN" altLang="en-US" sz="1100" dirty="0"/>
              <a:t>年国家奖</a:t>
            </a:r>
            <a:r>
              <a:rPr lang="zh-CN" altLang="en-US" sz="1100" dirty="0" smtClean="0"/>
              <a:t>学金</a:t>
            </a:r>
            <a:endParaRPr lang="zh-CN" altLang="en-US" sz="1100" dirty="0"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674676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谢谢！</a:t>
            </a:r>
            <a:endParaRPr sz="6000" b="1" dirty="0"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1920651" y="3982627"/>
            <a:ext cx="5034706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zh-CN" altLang="en-US" sz="3600" dirty="0">
                <a:latin typeface="HYDianYaTiJ" panose="00020600040101010101" pitchFamily="18" charset="-122"/>
                <a:ea typeface="HYDianYaTiJ" panose="00020600040101010101" pitchFamily="18" charset="-122"/>
              </a:rPr>
              <a:t>请老师各位批评指正！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6FF706-1FDE-4230-B635-4CA4E8951D6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r>
              <a:rPr lang="en-US" altLang="zh-CN" sz="3200" dirty="0">
                <a:latin typeface="Source Sans Pro" panose="02010600030101010101" charset="0"/>
                <a:ea typeface="Roboto Slab" panose="02010600030101010101" charset="0"/>
              </a:rPr>
              <a:t>1.2</a:t>
            </a:r>
            <a:r>
              <a:rPr lang="en-US" altLang="zh-CN" sz="3200" dirty="0">
                <a:latin typeface="Source Sans Pro" panose="02010600030101010101" charset="0"/>
                <a:ea typeface="新宋体" panose="02010609030101010101" pitchFamily="49" charset="-122"/>
              </a:rPr>
              <a:t> </a:t>
            </a:r>
            <a:r>
              <a:rPr lang="zh-CN" altLang="en-US" sz="3200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上下文表示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FDF814-709C-46BD-9864-E7B3EA219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386" y="1682274"/>
            <a:ext cx="7571700" cy="1377522"/>
          </a:xfrm>
        </p:spPr>
        <p:txBody>
          <a:bodyPr/>
          <a:lstStyle/>
          <a:p>
            <a:pPr lvl="1"/>
            <a:r>
              <a:rPr lang="zh-CN" altLang="en-US" sz="2000" dirty="0">
                <a:latin typeface="+mn-lt"/>
                <a:ea typeface="HYDianYaTiJ" panose="00020600040101010101" pitchFamily="18" charset="-122"/>
              </a:rPr>
              <a:t>前馈神经网络</a:t>
            </a:r>
            <a:endParaRPr lang="en-US" altLang="zh-CN" sz="20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+mn-lt"/>
                <a:ea typeface="HYDianYaTiJ" panose="00020600040101010101" pitchFamily="18" charset="-122"/>
              </a:rPr>
              <a:t>双线性神经网络</a:t>
            </a:r>
            <a:endParaRPr lang="en-US" altLang="zh-CN" sz="2000" dirty="0">
              <a:latin typeface="+mn-lt"/>
              <a:ea typeface="HYDianYaTiJ" panose="00020600040101010101" pitchFamily="18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C66C6-46E7-496B-AD72-ECA5245B3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195749-D956-4F77-9793-2C8D1C11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16" y="3059796"/>
            <a:ext cx="4789282" cy="25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6FF706-1FDE-4230-B635-4CA4E8951D6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r>
              <a:rPr lang="en-US" altLang="zh-CN" sz="3200" dirty="0">
                <a:latin typeface="Source Sans Pro" panose="02010600030101010101" charset="0"/>
                <a:ea typeface="Roboto Slab" panose="02010600030101010101" charset="0"/>
              </a:rPr>
              <a:t>1.2</a:t>
            </a:r>
            <a:r>
              <a:rPr lang="en-US" altLang="zh-CN" sz="3200" dirty="0">
                <a:latin typeface="Source Sans Pro" panose="02010600030101010101" charset="0"/>
                <a:ea typeface="新宋体" panose="02010609030101010101" pitchFamily="49" charset="-122"/>
              </a:rPr>
              <a:t> </a:t>
            </a:r>
            <a:r>
              <a:rPr lang="zh-CN" altLang="en-US" sz="3200" dirty="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上下文表示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FDF814-709C-46BD-9864-E7B3EA219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386" y="1682274"/>
            <a:ext cx="7571700" cy="1377522"/>
          </a:xfrm>
        </p:spPr>
        <p:txBody>
          <a:bodyPr/>
          <a:lstStyle/>
          <a:p>
            <a:pPr lvl="1"/>
            <a:r>
              <a:rPr lang="zh-CN" altLang="en-US" sz="2000" dirty="0">
                <a:latin typeface="+mn-lt"/>
                <a:ea typeface="HYDianYaTiJ" panose="00020600040101010101" pitchFamily="18" charset="-122"/>
              </a:rPr>
              <a:t>前馈神经网络</a:t>
            </a:r>
            <a:endParaRPr lang="en-US" altLang="zh-CN" sz="20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zh-CN" altLang="en-US" sz="2000" dirty="0">
                <a:latin typeface="+mn-lt"/>
                <a:ea typeface="HYDianYaTiJ" panose="00020600040101010101" pitchFamily="18" charset="-122"/>
              </a:rPr>
              <a:t>双线性神经网</a:t>
            </a:r>
            <a:r>
              <a:rPr lang="zh-CN" altLang="en-US" sz="2000" dirty="0" smtClean="0">
                <a:latin typeface="+mn-lt"/>
                <a:ea typeface="HYDianYaTiJ" panose="00020600040101010101" pitchFamily="18" charset="-122"/>
              </a:rPr>
              <a:t>络</a:t>
            </a:r>
            <a:endParaRPr lang="en-US" altLang="zh-CN" sz="2000" dirty="0" smtClean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zh-CN" altLang="en-US" sz="2000" dirty="0">
                <a:ea typeface="HYDianYaTiJ" panose="00020600040101010101" pitchFamily="18" charset="-122"/>
              </a:rPr>
              <a:t>循环神经神经网</a:t>
            </a:r>
            <a:r>
              <a:rPr lang="zh-CN" altLang="en-US" sz="2000" dirty="0" smtClean="0">
                <a:ea typeface="HYDianYaTiJ" panose="00020600040101010101" pitchFamily="18" charset="-122"/>
              </a:rPr>
              <a:t>络</a:t>
            </a:r>
            <a:endParaRPr lang="en-US" altLang="zh-CN" sz="2000" dirty="0">
              <a:ea typeface="HYDianYaTiJ" panose="00020600040101010101" pitchFamily="18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C66C6-46E7-496B-AD72-ECA5245B3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A02A5-42AD-45DD-8B5B-7B849C30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76" y="3180000"/>
            <a:ext cx="5021562" cy="2401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4797B6-5342-4751-888D-C13DB7F17B96}"/>
              </a:ext>
            </a:extLst>
          </p:cNvPr>
          <p:cNvSpPr/>
          <p:nvPr/>
        </p:nvSpPr>
        <p:spPr>
          <a:xfrm>
            <a:off x="488872" y="2387312"/>
            <a:ext cx="3570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914400" lvl="1" indent="-381000">
              <a:buClr>
                <a:srgbClr val="CFD8DC"/>
              </a:buClr>
              <a:buSzPts val="2400"/>
              <a:buFont typeface="Source Sans Pro"/>
              <a:buChar char="○"/>
            </a:pPr>
            <a:endParaRPr lang="en-US" altLang="zh-CN" sz="2000" dirty="0">
              <a:solidFill>
                <a:srgbClr val="263238"/>
              </a:solidFill>
              <a:latin typeface="+mn-lt"/>
              <a:ea typeface="HYDianYaTiJ" panose="00020600040101010101" pitchFamily="18" charset="-122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456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675C-2760-4A32-AFB3-EF900B37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Source Sans Pro" panose="02010600030101010101" charset="0"/>
              </a:rPr>
              <a:t>1.2 </a:t>
            </a:r>
            <a:r>
              <a:rPr lang="zh-CN" altLang="en-US" sz="3200" dirty="0" smtClean="0">
                <a:latin typeface="Source Sans Pro" panose="02010600030101010101" charset="0"/>
              </a:rPr>
              <a:t>上下文表示 </a:t>
            </a:r>
            <a:r>
              <a:rPr lang="en-US" altLang="zh-CN" dirty="0">
                <a:latin typeface="Source Sans Pro" panose="02010600030101010101" charset="0"/>
              </a:rPr>
              <a:t> </a:t>
            </a:r>
            <a:r>
              <a:rPr lang="en-US" altLang="zh-CN" dirty="0" smtClean="0">
                <a:latin typeface="Source Sans Pro" panose="02010600030101010101" charset="0"/>
              </a:rPr>
              <a:t> </a:t>
            </a:r>
            <a:r>
              <a:rPr lang="en-US" altLang="zh-CN" sz="3200" dirty="0" smtClean="0">
                <a:latin typeface="Source Sans Pro" panose="02010600030101010101" charset="0"/>
              </a:rPr>
              <a:t> </a:t>
            </a:r>
            <a:r>
              <a:rPr lang="zh-CN" altLang="en-US" sz="1800" dirty="0" smtClean="0">
                <a:solidFill>
                  <a:srgbClr val="92D05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循</a:t>
            </a:r>
            <a:r>
              <a:rPr lang="zh-CN" altLang="en-US" sz="1800" dirty="0">
                <a:solidFill>
                  <a:srgbClr val="92D05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环神经网络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21859-233E-4043-9738-98F4B8CDE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2" y="1439381"/>
            <a:ext cx="7571700" cy="4764900"/>
          </a:xfrm>
        </p:spPr>
        <p:txBody>
          <a:bodyPr/>
          <a:lstStyle/>
          <a:p>
            <a:r>
              <a:rPr lang="zh-CN" altLang="en-US" sz="2000" dirty="0">
                <a:latin typeface="+mn-lt"/>
                <a:ea typeface="HYDianYaTiJ" panose="00020600040101010101" pitchFamily="18" charset="-122"/>
              </a:rPr>
              <a:t>文本中存在单词依赖关系  </a:t>
            </a:r>
            <a:r>
              <a:rPr lang="en-US" altLang="zh-CN" sz="2000" dirty="0">
                <a:latin typeface="+mn-lt"/>
                <a:ea typeface="HYDianYaTiJ" panose="00020600040101010101" pitchFamily="18" charset="-122"/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latin typeface="+mn-lt"/>
                <a:ea typeface="HYDianYaTiJ" panose="00020600040101010101" pitchFamily="18" charset="-122"/>
                <a:sym typeface="Wingdings" panose="05000000000000000000" pitchFamily="2" charset="2"/>
              </a:rPr>
              <a:t>需要用</a:t>
            </a:r>
            <a:r>
              <a:rPr lang="en-US" altLang="zh-CN" sz="2000" dirty="0">
                <a:latin typeface="+mn-lt"/>
                <a:ea typeface="HYDianYaTiJ" panose="00020600040101010101" pitchFamily="18" charset="-122"/>
                <a:sym typeface="Wingdings" panose="05000000000000000000" pitchFamily="2" charset="2"/>
              </a:rPr>
              <a:t>RNN</a:t>
            </a:r>
            <a:r>
              <a:rPr lang="zh-CN" altLang="en-US" sz="2000" dirty="0">
                <a:latin typeface="+mn-lt"/>
                <a:ea typeface="HYDianYaTiJ" panose="00020600040101010101" pitchFamily="18" charset="-122"/>
                <a:sym typeface="Wingdings" panose="05000000000000000000" pitchFamily="2" charset="2"/>
              </a:rPr>
              <a:t>建模</a:t>
            </a:r>
            <a:endParaRPr lang="en-US" altLang="zh-CN" sz="2000" dirty="0">
              <a:latin typeface="+mn-lt"/>
              <a:ea typeface="HYDianYaTiJ" panose="00020600040101010101" pitchFamily="18" charset="-122"/>
            </a:endParaRPr>
          </a:p>
          <a:p>
            <a:endParaRPr lang="en-US" altLang="zh-CN" sz="2400" dirty="0">
              <a:latin typeface="Source Sans Pro" panose="02010600030101010101" charset="0"/>
              <a:ea typeface="新宋体" panose="02010609030101010101" pitchFamily="49" charset="-122"/>
            </a:endParaRPr>
          </a:p>
          <a:p>
            <a:endParaRPr lang="en-US" altLang="zh-CN" sz="2400" dirty="0">
              <a:latin typeface="Source Sans Pro" panose="02010600030101010101" charset="0"/>
              <a:ea typeface="新宋体" panose="02010609030101010101" pitchFamily="49" charset="-122"/>
            </a:endParaRPr>
          </a:p>
          <a:p>
            <a:pPr marL="38100" indent="0">
              <a:buNone/>
            </a:pPr>
            <a:endParaRPr lang="en-US" altLang="zh-CN" sz="2400" dirty="0">
              <a:latin typeface="Source Sans Pro" panose="02010600030101010101" charset="0"/>
              <a:ea typeface="新宋体" panose="02010609030101010101" pitchFamily="49" charset="-122"/>
            </a:endParaRPr>
          </a:p>
          <a:p>
            <a:endParaRPr lang="en-US" altLang="zh-CN" sz="2000" dirty="0" smtClean="0">
              <a:latin typeface="HYDianYaTiJ" panose="00020600040101010101" pitchFamily="18" charset="-122"/>
              <a:ea typeface="HYDianYaTiJ" panose="00020600040101010101" pitchFamily="18" charset="-122"/>
            </a:endParaRPr>
          </a:p>
          <a:p>
            <a:r>
              <a:rPr lang="zh-CN" altLang="en-US" sz="2000" dirty="0" smtClean="0">
                <a:latin typeface="+mn-lt"/>
              </a:rPr>
              <a:t>历</a:t>
            </a:r>
            <a:r>
              <a:rPr lang="zh-CN" altLang="en-US" sz="2000" dirty="0">
                <a:latin typeface="+mn-lt"/>
              </a:rPr>
              <a:t>史上提出的</a:t>
            </a:r>
            <a:r>
              <a:rPr lang="en-US" altLang="zh-CN" sz="2000" dirty="0">
                <a:latin typeface="+mn-lt"/>
              </a:rPr>
              <a:t>RNN</a:t>
            </a:r>
            <a:r>
              <a:rPr lang="zh-CN" altLang="en-US" sz="2000" dirty="0">
                <a:latin typeface="+mn-lt"/>
              </a:rPr>
              <a:t>模型可以分</a:t>
            </a:r>
            <a:r>
              <a:rPr lang="zh-CN" altLang="en-US" sz="2000" dirty="0" smtClean="0">
                <a:latin typeface="+mn-lt"/>
              </a:rPr>
              <a:t>为</a:t>
            </a:r>
            <a:r>
              <a:rPr lang="en-US" altLang="zh-CN" sz="2000" dirty="0" smtClean="0">
                <a:latin typeface="+mn-lt"/>
              </a:rPr>
              <a:t>:</a:t>
            </a:r>
            <a:endParaRPr lang="en-US" altLang="zh-CN" sz="1800" dirty="0">
              <a:latin typeface="+mn-lt"/>
              <a:ea typeface="新宋体" panose="02010609030101010101" pitchFamily="49" charset="-122"/>
            </a:endParaRPr>
          </a:p>
          <a:p>
            <a:pPr lvl="1"/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RNN </a:t>
            </a:r>
            <a:r>
              <a:rPr lang="en-US" altLang="zh-CN" sz="1800" dirty="0" err="1">
                <a:latin typeface="+mn-lt"/>
                <a:ea typeface="HYDianYaTiJ" panose="00020600040101010101" pitchFamily="18" charset="-122"/>
              </a:rPr>
              <a:t>ReLU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模型</a:t>
            </a:r>
            <a:endParaRPr lang="en-US" altLang="zh-CN" sz="18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RNN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 </a:t>
            </a:r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tanh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模型</a:t>
            </a:r>
            <a:endParaRPr lang="en-US" altLang="zh-CN" sz="18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Quasi RNN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模型</a:t>
            </a:r>
            <a:endParaRPr lang="en-US" altLang="zh-CN" sz="18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LSTM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模型</a:t>
            </a:r>
            <a:endParaRPr lang="en-US" altLang="zh-CN" sz="1800" dirty="0">
              <a:latin typeface="+mn-lt"/>
              <a:ea typeface="HYDianYaTiJ" panose="00020600040101010101" pitchFamily="18" charset="-122"/>
            </a:endParaRPr>
          </a:p>
          <a:p>
            <a:pPr lvl="1"/>
            <a:r>
              <a:rPr lang="en-US" altLang="zh-CN" sz="1800" dirty="0">
                <a:latin typeface="+mn-lt"/>
                <a:ea typeface="HYDianYaTiJ" panose="00020600040101010101" pitchFamily="18" charset="-122"/>
              </a:rPr>
              <a:t>GRU</a:t>
            </a:r>
            <a:r>
              <a:rPr lang="zh-CN" altLang="en-US" sz="1800" dirty="0">
                <a:latin typeface="+mn-lt"/>
                <a:ea typeface="HYDianYaTiJ" panose="00020600040101010101" pitchFamily="18" charset="-122"/>
              </a:rPr>
              <a:t>模型</a:t>
            </a:r>
            <a:endParaRPr lang="en-US" altLang="zh-CN" sz="1800" dirty="0">
              <a:latin typeface="+mn-lt"/>
              <a:ea typeface="HYDianYaTiJ" panose="00020600040101010101" pitchFamily="18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2A39-0275-406F-8368-73F8FAB2C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15AD0-10EE-4130-BF36-BEAE9F83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76" y="5147957"/>
            <a:ext cx="2956341" cy="1197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8AA80-8A29-444E-9F99-A4321E64F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148" y="3821831"/>
            <a:ext cx="2291194" cy="1084634"/>
          </a:xfrm>
          <a:prstGeom prst="rect">
            <a:avLst/>
          </a:prstGeom>
        </p:spPr>
      </p:pic>
      <p:pic>
        <p:nvPicPr>
          <p:cNvPr id="1032" name="Picture 8" descr="http://img.blog.csdn.net/20170922120117082?watermark/2/text/aHR0cDovL2Jsb2cuY3Nkbi5uZXQvbWluZ3phaTYyNA==/font/5a6L5L2T/fontsize/400/fill/I0JBQkFCMA==/dissolve/70/gravity/SouthEast">
            <a:extLst>
              <a:ext uri="{FF2B5EF4-FFF2-40B4-BE49-F238E27FC236}">
                <a16:creationId xmlns:a16="http://schemas.microsoft.com/office/drawing/2014/main" id="{9BA7F350-EAA5-49A3-86D4-297EC2CA2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9" b="10697"/>
          <a:stretch/>
        </p:blipFill>
        <p:spPr bwMode="auto">
          <a:xfrm>
            <a:off x="1462049" y="2164463"/>
            <a:ext cx="5401523" cy="12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5620-D874-4165-8059-65036097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1.3 </a:t>
            </a:r>
            <a:r>
              <a:rPr lang="zh-CN" altLang="en-US" dirty="0"/>
              <a:t>预测层表示</a:t>
            </a:r>
            <a:endParaRPr lang="zh-CN" alt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9140-BA25-441C-B15E-FB2304631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952C1-6B8B-4949-B2E1-4365CA58B695}"/>
              </a:ext>
            </a:extLst>
          </p:cNvPr>
          <p:cNvSpPr/>
          <p:nvPr/>
        </p:nvSpPr>
        <p:spPr>
          <a:xfrm>
            <a:off x="1441190" y="1993576"/>
            <a:ext cx="24863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en-US" altLang="zh-CN" sz="2000" dirty="0" err="1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  <a:sym typeface="Source Sans Pro"/>
              </a:rPr>
              <a:t>Softmax</a:t>
            </a: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  <a:sym typeface="Source Sans Pro"/>
              </a:rPr>
              <a:t> 函数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  <a:sym typeface="Source Sans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8369C-4EB7-48F7-A028-0809B0177BF2}"/>
              </a:ext>
            </a:extLst>
          </p:cNvPr>
          <p:cNvSpPr/>
          <p:nvPr/>
        </p:nvSpPr>
        <p:spPr>
          <a:xfrm>
            <a:off x="1441189" y="2635779"/>
            <a:ext cx="27737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Log-</a:t>
            </a:r>
            <a:r>
              <a:rPr lang="en-US" altLang="zh-CN" sz="2000" dirty="0" err="1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softmax</a:t>
            </a:r>
            <a:r>
              <a:rPr lang="zh-CN" altLang="en-US" sz="2000" dirty="0" smtClean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 </a:t>
            </a:r>
            <a:r>
              <a:rPr lang="zh-CN" altLang="en-US" sz="2000" dirty="0">
                <a:solidFill>
                  <a:srgbClr val="263238"/>
                </a:solidFill>
                <a:latin typeface="HYDianYaTiJ" panose="00020600040101010101" pitchFamily="18" charset="-122"/>
                <a:ea typeface="HYDianYaTiJ" panose="00020600040101010101" pitchFamily="18" charset="-122"/>
                <a:cs typeface="Source Sans Pro"/>
              </a:rPr>
              <a:t>函数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DC3072-CFB1-4597-8CEB-EB27AC0EF3A1}"/>
                  </a:ext>
                </a:extLst>
              </p:cNvPr>
              <p:cNvSpPr/>
              <p:nvPr/>
            </p:nvSpPr>
            <p:spPr>
              <a:xfrm>
                <a:off x="4302479" y="1896412"/>
                <a:ext cx="3080138" cy="1355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𝒱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den>
                            </m:f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DC3072-CFB1-4597-8CEB-EB27AC0EF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479" y="1896412"/>
                <a:ext cx="3080138" cy="1355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748369C-4EB7-48F7-A028-0809B0177BF2}"/>
              </a:ext>
            </a:extLst>
          </p:cNvPr>
          <p:cNvSpPr/>
          <p:nvPr/>
        </p:nvSpPr>
        <p:spPr>
          <a:xfrm>
            <a:off x="1195131" y="3824499"/>
            <a:ext cx="6250697" cy="194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若维度设置为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512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，词表大小为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267735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，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Float32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占用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4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字节</a:t>
            </a:r>
            <a:r>
              <a:rPr lang="en-US" altLang="zh-CN" sz="2000" dirty="0" err="1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softmax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矩阵占用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522MB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，</a:t>
            </a:r>
            <a:r>
              <a:rPr lang="en-US" altLang="zh-CN" sz="2000" dirty="0" err="1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softmax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导数矩阵也占用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522MB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，一共占用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1.02GB</a:t>
            </a:r>
          </a:p>
          <a:p>
            <a:pPr marL="457200" indent="-419100">
              <a:spcBef>
                <a:spcPts val="600"/>
              </a:spcBef>
              <a:buClr>
                <a:srgbClr val="CFD8DC"/>
              </a:buClr>
              <a:buSzPct val="120000"/>
              <a:buFont typeface="Source Sans Pro"/>
              <a:buChar char="◎"/>
            </a:pPr>
            <a:r>
              <a:rPr lang="zh-CN" altLang="en-US" sz="2000" dirty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然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而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LSTM</a:t>
            </a:r>
            <a:r>
              <a:rPr lang="zh-CN" altLang="en-US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占用内存却是</a:t>
            </a:r>
            <a:r>
              <a:rPr lang="en-US" altLang="zh-CN" sz="2000" dirty="0" smtClean="0">
                <a:solidFill>
                  <a:srgbClr val="263238"/>
                </a:solidFill>
                <a:latin typeface="+mn-lt"/>
                <a:ea typeface="HYDianYaTiJ" panose="00020600040101010101" pitchFamily="18" charset="-122"/>
                <a:cs typeface="Source Sans Pro"/>
              </a:rPr>
              <a:t>4MB</a:t>
            </a:r>
            <a:endParaRPr lang="en-US" altLang="zh-CN" sz="2000" dirty="0">
              <a:solidFill>
                <a:srgbClr val="263238"/>
              </a:solidFill>
              <a:latin typeface="HYDianYaTiJ" panose="00020600040101010101" pitchFamily="18" charset="-122"/>
              <a:ea typeface="HYDianYaTiJ" panose="00020600040101010101" pitchFamily="18" charset="-122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76A5-4E4A-41A6-96B3-113B8A97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预测层表</a:t>
            </a:r>
            <a:r>
              <a:rPr lang="zh-CN" altLang="en-US" dirty="0" smtClean="0"/>
              <a:t>示 </a:t>
            </a:r>
            <a:r>
              <a:rPr lang="zh-CN" altLang="en-US" sz="1800" dirty="0">
                <a:solidFill>
                  <a:srgbClr val="92D050"/>
                </a:solidFill>
              </a:rPr>
              <a:t>计算瓶颈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46E98-222D-478F-9431-3BD2B91A3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22C5F-88FD-4A96-9CB3-480A88CD669E}"/>
                  </a:ext>
                </a:extLst>
              </p:cNvPr>
              <p:cNvSpPr/>
              <p:nvPr/>
            </p:nvSpPr>
            <p:spPr>
              <a:xfrm>
                <a:off x="4807245" y="3498023"/>
                <a:ext cx="6426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22C5F-88FD-4A96-9CB3-480A88CD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45" y="3498023"/>
                <a:ext cx="64267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940711-D449-4AA3-9C26-BC35E4D17FDA}"/>
                  </a:ext>
                </a:extLst>
              </p:cNvPr>
              <p:cNvSpPr/>
              <p:nvPr/>
            </p:nvSpPr>
            <p:spPr>
              <a:xfrm>
                <a:off x="3280438" y="1905140"/>
                <a:ext cx="2393463" cy="1004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940711-D449-4AA3-9C26-BC35E4D17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38" y="1905140"/>
                <a:ext cx="2393463" cy="1004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E02B3B-D4EA-4B1C-94C7-787106F160ED}"/>
                  </a:ext>
                </a:extLst>
              </p:cNvPr>
              <p:cNvSpPr/>
              <p:nvPr/>
            </p:nvSpPr>
            <p:spPr>
              <a:xfrm>
                <a:off x="4590502" y="3790186"/>
                <a:ext cx="770596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E02B3B-D4EA-4B1C-94C7-787106F16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02" y="3790186"/>
                <a:ext cx="770596" cy="664926"/>
              </a:xfrm>
              <a:prstGeom prst="rect">
                <a:avLst/>
              </a:prstGeom>
              <a:blipFill>
                <a:blip r:embed="rId5"/>
                <a:stretch>
                  <a:fillRect l="-65079" t="-107339" r="-86508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E9B56-7324-4171-A27B-347603A1585A}"/>
                  </a:ext>
                </a:extLst>
              </p:cNvPr>
              <p:cNvSpPr/>
              <p:nvPr/>
            </p:nvSpPr>
            <p:spPr>
              <a:xfrm>
                <a:off x="5538743" y="3843806"/>
                <a:ext cx="354584" cy="503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/>
                            <m:t>A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/>
                            <m:t>B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E9B56-7324-4171-A27B-347603A15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43" y="3843806"/>
                <a:ext cx="354584" cy="503086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296196"/>
              </p:ext>
            </p:extLst>
          </p:nvPr>
        </p:nvGraphicFramePr>
        <p:xfrm>
          <a:off x="1863635" y="3154950"/>
          <a:ext cx="5416732" cy="1259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8370">
                  <a:extLst>
                    <a:ext uri="{9D8B030D-6E8A-4147-A177-3AD203B41FA5}">
                      <a16:colId xmlns:a16="http://schemas.microsoft.com/office/drawing/2014/main" val="3481054667"/>
                    </a:ext>
                  </a:extLst>
                </a:gridCol>
                <a:gridCol w="1312784">
                  <a:extLst>
                    <a:ext uri="{9D8B030D-6E8A-4147-A177-3AD203B41FA5}">
                      <a16:colId xmlns:a16="http://schemas.microsoft.com/office/drawing/2014/main" val="171248738"/>
                    </a:ext>
                  </a:extLst>
                </a:gridCol>
                <a:gridCol w="1805578">
                  <a:extLst>
                    <a:ext uri="{9D8B030D-6E8A-4147-A177-3AD203B41FA5}">
                      <a16:colId xmlns:a16="http://schemas.microsoft.com/office/drawing/2014/main" val="14482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操作步骤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符号表示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计算时间（</a:t>
                      </a:r>
                      <a:r>
                        <a:rPr lang="en-US" altLang="zh-CN" dirty="0" smtClean="0"/>
                        <a:t>%</a:t>
                      </a:r>
                      <a:r>
                        <a:rPr lang="zh-CN" altLang="en-US" dirty="0" smtClean="0"/>
                        <a:t>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7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计算矩阵乘法（</a:t>
                      </a:r>
                      <a:r>
                        <a:rPr lang="en-US" altLang="zh-CN" sz="1400" dirty="0" smtClean="0"/>
                        <a:t>Multiply</a:t>
                      </a:r>
                      <a:r>
                        <a:rPr lang="zh-CN" altLang="en-US" sz="1400" dirty="0" smtClean="0"/>
                        <a:t>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～</a:t>
                      </a:r>
                      <a:r>
                        <a:rPr lang="en-US" altLang="zh-CN" dirty="0" smtClean="0"/>
                        <a:t>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计算概率归一化（</a:t>
                      </a:r>
                      <a:r>
                        <a:rPr lang="en-US" altLang="zh-CN" sz="1400" dirty="0" smtClean="0"/>
                        <a:t>Sum</a:t>
                      </a:r>
                      <a:r>
                        <a:rPr lang="zh-CN" altLang="en-US" sz="1400" dirty="0" smtClean="0"/>
                        <a:t>）</a:t>
                      </a:r>
                      <a:endParaRPr lang="en-US" altLang="zh-CN" sz="14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除法函数（</a:t>
                      </a:r>
                      <a:r>
                        <a:rPr lang="en-US" altLang="zh-CN" sz="1400" dirty="0" smtClean="0"/>
                        <a:t>Divide</a:t>
                      </a:r>
                      <a:r>
                        <a:rPr lang="zh-CN" altLang="en-US" sz="1400" dirty="0" smtClean="0"/>
                        <a:t>）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～</a:t>
                      </a:r>
                      <a:r>
                        <a:rPr lang="en-US" altLang="zh-CN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8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8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76A5-4E4A-41A6-96B3-113B8A97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预测层表</a:t>
            </a:r>
            <a:r>
              <a:rPr lang="zh-CN" altLang="en-US" dirty="0" smtClean="0"/>
              <a:t>示 </a:t>
            </a:r>
            <a:r>
              <a:rPr lang="zh-CN" altLang="en-US" sz="1800" dirty="0">
                <a:solidFill>
                  <a:srgbClr val="92D050"/>
                </a:solidFill>
              </a:rPr>
              <a:t>计算瓶颈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46E98-222D-478F-9431-3BD2B91A3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22C5F-88FD-4A96-9CB3-480A88CD669E}"/>
                  </a:ext>
                </a:extLst>
              </p:cNvPr>
              <p:cNvSpPr/>
              <p:nvPr/>
            </p:nvSpPr>
            <p:spPr>
              <a:xfrm>
                <a:off x="4807245" y="3498023"/>
                <a:ext cx="6426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C22C5F-88FD-4A96-9CB3-480A88CD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45" y="3498023"/>
                <a:ext cx="64267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940711-D449-4AA3-9C26-BC35E4D17FDA}"/>
                  </a:ext>
                </a:extLst>
              </p:cNvPr>
              <p:cNvSpPr/>
              <p:nvPr/>
            </p:nvSpPr>
            <p:spPr>
              <a:xfrm>
                <a:off x="3280438" y="1905140"/>
                <a:ext cx="2393463" cy="1004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940711-D449-4AA3-9C26-BC35E4D17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38" y="1905140"/>
                <a:ext cx="2393463" cy="1004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E02B3B-D4EA-4B1C-94C7-787106F160ED}"/>
                  </a:ext>
                </a:extLst>
              </p:cNvPr>
              <p:cNvSpPr/>
              <p:nvPr/>
            </p:nvSpPr>
            <p:spPr>
              <a:xfrm>
                <a:off x="4590502" y="3790186"/>
                <a:ext cx="770596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E02B3B-D4EA-4B1C-94C7-787106F16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02" y="3790186"/>
                <a:ext cx="770596" cy="664926"/>
              </a:xfrm>
              <a:prstGeom prst="rect">
                <a:avLst/>
              </a:prstGeom>
              <a:blipFill>
                <a:blip r:embed="rId5"/>
                <a:stretch>
                  <a:fillRect l="-65079" t="-107339" r="-86508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E9B56-7324-4171-A27B-347603A1585A}"/>
                  </a:ext>
                </a:extLst>
              </p:cNvPr>
              <p:cNvSpPr/>
              <p:nvPr/>
            </p:nvSpPr>
            <p:spPr>
              <a:xfrm>
                <a:off x="5538743" y="3843806"/>
                <a:ext cx="354584" cy="503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/>
                            <m:t>A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1"/>
                            <m:t>B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E9B56-7324-4171-A27B-347603A15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43" y="3843806"/>
                <a:ext cx="354584" cy="503086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66616" y="3154950"/>
          <a:ext cx="7881258" cy="1259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44091">
                  <a:extLst>
                    <a:ext uri="{9D8B030D-6E8A-4147-A177-3AD203B41FA5}">
                      <a16:colId xmlns:a16="http://schemas.microsoft.com/office/drawing/2014/main" val="3481054667"/>
                    </a:ext>
                  </a:extLst>
                </a:gridCol>
                <a:gridCol w="1910081">
                  <a:extLst>
                    <a:ext uri="{9D8B030D-6E8A-4147-A177-3AD203B41FA5}">
                      <a16:colId xmlns:a16="http://schemas.microsoft.com/office/drawing/2014/main" val="171248738"/>
                    </a:ext>
                  </a:extLst>
                </a:gridCol>
                <a:gridCol w="2627086">
                  <a:extLst>
                    <a:ext uri="{9D8B030D-6E8A-4147-A177-3AD203B41FA5}">
                      <a16:colId xmlns:a16="http://schemas.microsoft.com/office/drawing/2014/main" val="14482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操作步骤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符号表示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计算时间（</a:t>
                      </a:r>
                      <a:r>
                        <a:rPr lang="en-US" altLang="zh-CN" dirty="0" smtClean="0"/>
                        <a:t>%</a:t>
                      </a:r>
                      <a:r>
                        <a:rPr lang="zh-CN" altLang="en-US" dirty="0" smtClean="0"/>
                        <a:t>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7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计算矩阵乘法（</a:t>
                      </a:r>
                      <a:r>
                        <a:rPr lang="en-US" altLang="zh-CN" sz="1400" dirty="0" smtClean="0"/>
                        <a:t>Multiply</a:t>
                      </a:r>
                      <a:r>
                        <a:rPr lang="zh-CN" altLang="en-US" sz="1400" dirty="0" smtClean="0"/>
                        <a:t>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～</a:t>
                      </a:r>
                      <a:r>
                        <a:rPr lang="en-US" altLang="zh-CN" dirty="0" smtClean="0"/>
                        <a:t>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计算概率归一化（</a:t>
                      </a:r>
                      <a:r>
                        <a:rPr lang="en-US" altLang="zh-CN" sz="1400" dirty="0" smtClean="0"/>
                        <a:t>Sum</a:t>
                      </a:r>
                      <a:r>
                        <a:rPr lang="zh-CN" altLang="en-US" sz="1400" dirty="0" smtClean="0"/>
                        <a:t>）、除法函数（</a:t>
                      </a:r>
                      <a:r>
                        <a:rPr lang="en-US" altLang="zh-CN" sz="1400" dirty="0" smtClean="0"/>
                        <a:t>Divide</a:t>
                      </a:r>
                      <a:r>
                        <a:rPr lang="zh-CN" altLang="en-US" sz="1400" dirty="0" smtClean="0"/>
                        <a:t>）</a:t>
                      </a:r>
                      <a:endParaRPr lang="en-US" altLang="zh-CN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～</a:t>
                      </a:r>
                      <a:r>
                        <a:rPr lang="en-US" altLang="zh-CN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80789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629406" y="5023780"/>
            <a:ext cx="3818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 smtClean="0"/>
              <a:t>1. </a:t>
            </a:r>
            <a:r>
              <a:rPr lang="zh-CN" altLang="en-US" b="1" dirty="0" smtClean="0"/>
              <a:t>矩</a:t>
            </a:r>
            <a:r>
              <a:rPr lang="zh-CN" altLang="en-US" b="1" dirty="0"/>
              <a:t>阵乘法</a:t>
            </a:r>
            <a:r>
              <a:rPr lang="zh-CN" altLang="en-US" dirty="0"/>
              <a:t>需要的时间 </a:t>
            </a:r>
            <a:r>
              <a:rPr lang="en-US" altLang="zh-CN" dirty="0"/>
              <a:t>&gt; </a:t>
            </a:r>
            <a:r>
              <a:rPr lang="zh-CN" altLang="en-US" dirty="0"/>
              <a:t>线性求和计算的时</a:t>
            </a:r>
            <a:r>
              <a:rPr lang="zh-CN" altLang="en-US" dirty="0" smtClean="0"/>
              <a:t>间</a:t>
            </a:r>
            <a:endParaRPr lang="en-US" altLang="zh-CN" dirty="0" smtClean="0"/>
          </a:p>
          <a:p>
            <a:pPr lvl="0"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需要优化算法减少矩阵乘法操作。</a:t>
            </a:r>
            <a:endParaRPr lang="zh-CN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849" y="5023780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大词表问</a:t>
            </a:r>
            <a:r>
              <a:rPr lang="zh-CN" altLang="en-US" sz="28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题！</a:t>
            </a:r>
            <a:endParaRPr lang="en-US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9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cb71b7-f374-4812-9e75-897c38c944b7" Revision="1" Stencil="System.MyShapes" StencilVersion="1.0"/>
</Control>
</file>

<file path=customXml/itemProps1.xml><?xml version="1.0" encoding="utf-8"?>
<ds:datastoreItem xmlns:ds="http://schemas.openxmlformats.org/officeDocument/2006/customXml" ds:itemID="{301E6869-21E4-49FF-B714-96723DAF4FF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3273</Words>
  <Application>Microsoft Office PowerPoint</Application>
  <PresentationFormat>On-screen Show (4:3)</PresentationFormat>
  <Paragraphs>285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新宋体</vt:lpstr>
      <vt:lpstr>华文行楷</vt:lpstr>
      <vt:lpstr>Calibri</vt:lpstr>
      <vt:lpstr>宋体</vt:lpstr>
      <vt:lpstr>Times New Roman</vt:lpstr>
      <vt:lpstr>Source Sans Pro</vt:lpstr>
      <vt:lpstr>Cambria Math</vt:lpstr>
      <vt:lpstr>Wingdings</vt:lpstr>
      <vt:lpstr>LMSans10-Regular-Identity-H</vt:lpstr>
      <vt:lpstr>Arial</vt:lpstr>
      <vt:lpstr>Calibri Light</vt:lpstr>
      <vt:lpstr>Microsoft YaHei Light</vt:lpstr>
      <vt:lpstr>Roboto Slab</vt:lpstr>
      <vt:lpstr>汉仪书宋一简</vt:lpstr>
      <vt:lpstr>MicrosoftYaHei</vt:lpstr>
      <vt:lpstr>HYDianYaTiJ</vt:lpstr>
      <vt:lpstr>Cordelia template</vt:lpstr>
      <vt:lpstr>基于神经网络的高性能语言建模技术研究</vt:lpstr>
      <vt:lpstr>1. 课题背景</vt:lpstr>
      <vt:lpstr>1.1 语言建模</vt:lpstr>
      <vt:lpstr>1.2 上下文表示</vt:lpstr>
      <vt:lpstr>1.2 上下文表示</vt:lpstr>
      <vt:lpstr>1.2 上下文表示    循环神经网络</vt:lpstr>
      <vt:lpstr>1.3 预测层表示</vt:lpstr>
      <vt:lpstr>1.3 预测层表示 计算瓶颈</vt:lpstr>
      <vt:lpstr>1.3 预测层表示 计算瓶颈</vt:lpstr>
      <vt:lpstr>1.4 大词表问题  单词拆分算法</vt:lpstr>
      <vt:lpstr>1.4 大词表问题  采样近似算法</vt:lpstr>
      <vt:lpstr>1.4 大词表问题  词表层次分解</vt:lpstr>
      <vt:lpstr>1.5 本文研究内容</vt:lpstr>
      <vt:lpstr>2. 层次概率模型</vt:lpstr>
      <vt:lpstr>2.1 基于二叉树的层次概率模型</vt:lpstr>
      <vt:lpstr>2.1 基于二叉树的层次概率模型</vt:lpstr>
      <vt:lpstr>2.1 基于二叉树的层次概率模型</vt:lpstr>
      <vt:lpstr>PowerPoint Presentation</vt:lpstr>
      <vt:lpstr>2.2 基于类别的层次概率模型</vt:lpstr>
      <vt:lpstr>2.2 类别层次概率模型 代价函数</vt:lpstr>
      <vt:lpstr>2.2 类别层次概率模型 结构化预测argmax</vt:lpstr>
      <vt:lpstr>3. 实验与分析</vt:lpstr>
      <vt:lpstr>3.1 实验配置 数据集</vt:lpstr>
      <vt:lpstr>3.1 实验配置 评价指标</vt:lpstr>
      <vt:lpstr>3.2 运算效率分析 大词表问题</vt:lpstr>
      <vt:lpstr>3.2 运算效率分析 设备影响</vt:lpstr>
      <vt:lpstr>3.2 运算效率分析 层次概率算法计算效率分析</vt:lpstr>
      <vt:lpstr>3.2 运算效率分析 层次概率算法对词表伸缩性试验</vt:lpstr>
      <vt:lpstr>3.3 精确度分析 不同RNN模型的影响分析</vt:lpstr>
      <vt:lpstr>3.3 精确度分析 不同层次概率模型比较</vt:lpstr>
      <vt:lpstr>3.3 精确度分析 不同结构化预测算法比较</vt:lpstr>
      <vt:lpstr>攻读硕士期间取得的学术成果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基于神经网络的高性能语言建模技术研究</dc:title>
  <dc:creator>Nan Jiang (MSR Student-FA Talent)</dc:creator>
  <cp:lastModifiedBy>Nan Jiang (MSR Student-FA Talent)</cp:lastModifiedBy>
  <cp:revision>119</cp:revision>
  <dcterms:modified xsi:type="dcterms:W3CDTF">2018-03-09T23:31:15Z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jiang@DESKTOP-9EDPATB</vt:lpwstr>
  </property>
  <property fmtid="{D5CDD505-2E9C-101B-9397-08002B2CF9AE}" pid="6" name="MSIP_Label_f42aa342-8706-4288-bd11-ebb85995028c_SetDate">
    <vt:lpwstr>2018-03-09T11:22:30.8095141+08:00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Tfs.IsStoryboard">
    <vt:bool>true</vt:bool>
  </property>
</Properties>
</file>